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8" r:id="rId4"/>
  </p:sldMasterIdLst>
  <p:notesMasterIdLst>
    <p:notesMasterId r:id="rId52"/>
  </p:notesMasterIdLst>
  <p:sldIdLst>
    <p:sldId id="256" r:id="rId5"/>
    <p:sldId id="257" r:id="rId6"/>
    <p:sldId id="258" r:id="rId7"/>
    <p:sldId id="263" r:id="rId8"/>
    <p:sldId id="260" r:id="rId9"/>
    <p:sldId id="261" r:id="rId10"/>
    <p:sldId id="262" r:id="rId11"/>
    <p:sldId id="363" r:id="rId12"/>
    <p:sldId id="362" r:id="rId13"/>
    <p:sldId id="364" r:id="rId14"/>
    <p:sldId id="305" r:id="rId15"/>
    <p:sldId id="264" r:id="rId16"/>
    <p:sldId id="265" r:id="rId17"/>
    <p:sldId id="268" r:id="rId18"/>
    <p:sldId id="269" r:id="rId19"/>
    <p:sldId id="270" r:id="rId20"/>
    <p:sldId id="271" r:id="rId21"/>
    <p:sldId id="324" r:id="rId22"/>
    <p:sldId id="325" r:id="rId23"/>
    <p:sldId id="308" r:id="rId24"/>
    <p:sldId id="326" r:id="rId25"/>
    <p:sldId id="327" r:id="rId26"/>
    <p:sldId id="311" r:id="rId27"/>
    <p:sldId id="328" r:id="rId28"/>
    <p:sldId id="329" r:id="rId29"/>
    <p:sldId id="356" r:id="rId30"/>
    <p:sldId id="357" r:id="rId31"/>
    <p:sldId id="282" r:id="rId32"/>
    <p:sldId id="283" r:id="rId33"/>
    <p:sldId id="343" r:id="rId34"/>
    <p:sldId id="344" r:id="rId35"/>
    <p:sldId id="345" r:id="rId36"/>
    <p:sldId id="349" r:id="rId37"/>
    <p:sldId id="348" r:id="rId38"/>
    <p:sldId id="352" r:id="rId39"/>
    <p:sldId id="353" r:id="rId40"/>
    <p:sldId id="354" r:id="rId41"/>
    <p:sldId id="355" r:id="rId42"/>
    <p:sldId id="359" r:id="rId43"/>
    <p:sldId id="358" r:id="rId44"/>
    <p:sldId id="360" r:id="rId45"/>
    <p:sldId id="361" r:id="rId46"/>
    <p:sldId id="333" r:id="rId47"/>
    <p:sldId id="334" r:id="rId48"/>
    <p:sldId id="296" r:id="rId49"/>
    <p:sldId id="297" r:id="rId50"/>
    <p:sldId id="298" r:id="rId51"/>
  </p:sldIdLst>
  <p:sldSz cx="9144000" cy="5143500" type="screen16x9"/>
  <p:notesSz cx="6858000" cy="9144000"/>
  <p:embeddedFontLst>
    <p:embeddedFont>
      <p:font typeface="Helvetica Neue" panose="020B0604020202020204" charset="0"/>
      <p:regular r:id="rId53"/>
      <p:bold r:id="rId54"/>
      <p:italic r:id="rId55"/>
      <p:boldItalic r:id="rId56"/>
    </p:embeddedFont>
    <p:embeddedFont>
      <p:font typeface="Proxima Nova" panose="020B0604020202020204" charset="0"/>
      <p:regular r:id="rId57"/>
      <p:bold r:id="rId58"/>
      <p:italic r:id="rId59"/>
      <p:boldItalic r:id="rId60"/>
    </p:embeddedFont>
    <p:embeddedFont>
      <p:font typeface="Roboto" panose="02000000000000000000" pitchFamily="2" charset="0"/>
      <p:regular r:id="rId61"/>
      <p:bold r:id="rId62"/>
      <p:italic r:id="rId63"/>
      <p:boldItalic r:id="rId64"/>
    </p:embeddedFont>
    <p:embeddedFont>
      <p:font typeface="Roboto Light" panose="02000000000000000000" pitchFamily="2" charset="0"/>
      <p:regular r:id="rId65"/>
      <p:italic r:id="rId66"/>
    </p:embeddedFont>
    <p:embeddedFont>
      <p:font typeface="Roboto Thin" panose="02000000000000000000" pitchFamily="2" charset="0"/>
      <p:regular r:id="rId67"/>
      <p: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3F07B12-FAE0-28AD-E538-EEDF72EBCEF7}" name="Noyan, Alican" initials="NA" userId="S::noyan.a@buas.nl::f2106684-872a-4b1d-b983-18c991c4133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Biswas, Abhishek" initials="BA" lastIdx="1" clrIdx="0">
    <p:extLst>
      <p:ext uri="{19B8F6BF-5375-455C-9EA6-DF929625EA0E}">
        <p15:presenceInfo xmlns:p15="http://schemas.microsoft.com/office/powerpoint/2012/main" userId="S::biswas.a@buas.nl::fb8d240a-d551-4b24-ab9a-9862bbc79dd8" providerId="AD"/>
      </p:ext>
    </p:extLst>
  </p:cmAuthor>
  <p:cmAuthor id="2" name="Noyan, Alican" initials="NA" lastIdx="3" clrIdx="1">
    <p:extLst>
      <p:ext uri="{19B8F6BF-5375-455C-9EA6-DF929625EA0E}">
        <p15:presenceInfo xmlns:p15="http://schemas.microsoft.com/office/powerpoint/2012/main" userId="S::noyan.a@buas.nl::f2106684-872a-4b1d-b983-18c991c41330" providerId="AD"/>
      </p:ext>
    </p:extLst>
  </p:cmAuthor>
  <p:cmAuthor id="3" name="Heijligers, Bram" initials="HB" lastIdx="3" clrIdx="2">
    <p:extLst>
      <p:ext uri="{19B8F6BF-5375-455C-9EA6-DF929625EA0E}">
        <p15:presenceInfo xmlns:p15="http://schemas.microsoft.com/office/powerpoint/2012/main" userId="S::heijligers.b@buas.nl::5cef929d-ecf9-4fca-bf12-bc5ee065fc9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C1A8"/>
    <a:srgbClr val="FFFBD3"/>
    <a:srgbClr val="FFF8AC"/>
    <a:srgbClr val="FBFF92"/>
    <a:srgbClr val="FEF2CD"/>
    <a:srgbClr val="FDFFBD"/>
    <a:srgbClr val="FFDE98"/>
    <a:srgbClr val="EEE0B2"/>
    <a:srgbClr val="FFD579"/>
    <a:srgbClr val="FFF3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64D4AE7-FFBC-431D-9275-528F30A785D3}">
  <a:tblStyle styleId="{764D4AE7-FFBC-431D-9275-528F30A785D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21" autoAdjust="0"/>
    <p:restoredTop sz="94382" autoAdjust="0"/>
  </p:normalViewPr>
  <p:slideViewPr>
    <p:cSldViewPr snapToGrid="0">
      <p:cViewPr varScale="1">
        <p:scale>
          <a:sx n="131" d="100"/>
          <a:sy n="131" d="100"/>
        </p:scale>
        <p:origin x="162" y="6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1.fntdata"/><Relationship Id="rId68" Type="http://schemas.openxmlformats.org/officeDocument/2006/relationships/font" Target="fonts/font16.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74" Type="http://schemas.microsoft.com/office/2018/10/relationships/authors" Target="authors.xml"/><Relationship Id="rId5" Type="http://schemas.openxmlformats.org/officeDocument/2006/relationships/slide" Target="slides/slide1.xml"/><Relationship Id="rId61" Type="http://schemas.openxmlformats.org/officeDocument/2006/relationships/font" Target="fonts/font9.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5.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font" Target="fonts/font3.fntdata"/><Relationship Id="rId7" Type="http://schemas.openxmlformats.org/officeDocument/2006/relationships/slide" Target="slides/slide3.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6b4f495656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6b4f495656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a:extLst>
            <a:ext uri="{FF2B5EF4-FFF2-40B4-BE49-F238E27FC236}">
              <a16:creationId xmlns:a16="http://schemas.microsoft.com/office/drawing/2014/main" id="{988090BD-E65D-447A-B748-5C7D8FA6C423}"/>
            </a:ext>
          </a:extLst>
        </p:cNvPr>
        <p:cNvGrpSpPr/>
        <p:nvPr/>
      </p:nvGrpSpPr>
      <p:grpSpPr>
        <a:xfrm>
          <a:off x="0" y="0"/>
          <a:ext cx="0" cy="0"/>
          <a:chOff x="0" y="0"/>
          <a:chExt cx="0" cy="0"/>
        </a:xfrm>
      </p:grpSpPr>
      <p:sp>
        <p:nvSpPr>
          <p:cNvPr id="140" name="Google Shape;140;g6b602ea5a7_1_93:notes">
            <a:extLst>
              <a:ext uri="{FF2B5EF4-FFF2-40B4-BE49-F238E27FC236}">
                <a16:creationId xmlns:a16="http://schemas.microsoft.com/office/drawing/2014/main" id="{242A6013-9697-CF24-363D-E1719DB964C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6b602ea5a7_1_93:notes">
            <a:extLst>
              <a:ext uri="{FF2B5EF4-FFF2-40B4-BE49-F238E27FC236}">
                <a16:creationId xmlns:a16="http://schemas.microsoft.com/office/drawing/2014/main" id="{77800FA6-5EDC-AC86-8A2F-52A48FD98F3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your goals for this block using the SMARTER method. Make sure they are clear, relevant, have a measurable outcome, and can be recorded. Consider how well do they align with the role(s) you wish to take, and with the requirements given in the project brief. Think about the objectives you plan to choose, or that are mandated by the project. Are there any competencies that you need to focus on?</a:t>
            </a:r>
            <a:endParaRPr/>
          </a:p>
          <a:p>
            <a:pPr marL="0" lvl="0" indent="0" algn="l" rtl="0">
              <a:spcBef>
                <a:spcPts val="0"/>
              </a:spcBef>
              <a:spcAft>
                <a:spcPts val="0"/>
              </a:spcAft>
              <a:buNone/>
            </a:pPr>
            <a:endParaRPr/>
          </a:p>
          <a:p>
            <a:pPr marL="0" lvl="0" indent="0" algn="l" rtl="0">
              <a:spcBef>
                <a:spcPts val="0"/>
              </a:spcBef>
              <a:spcAft>
                <a:spcPts val="0"/>
              </a:spcAft>
              <a:buNone/>
            </a:pPr>
            <a:r>
              <a:rPr lang="en"/>
              <a:t>For each goal, find concrete examples of tasks you expect to undertake that will demonstrate this within the project for the block. Make sure the plan has an outcome that can be tracked and assessed. Make sure you have a clearly stated target for each goal. If you are unsure of how to demonstrate something, ask for help from your teachers.</a:t>
            </a:r>
            <a:endParaRPr/>
          </a:p>
        </p:txBody>
      </p:sp>
    </p:spTree>
    <p:extLst>
      <p:ext uri="{BB962C8B-B14F-4D97-AF65-F5344CB8AC3E}">
        <p14:creationId xmlns:p14="http://schemas.microsoft.com/office/powerpoint/2010/main" val="1014894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b4f495656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b4f495656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UPDATED EVERY WEEK</a:t>
            </a:r>
            <a:endParaRPr/>
          </a:p>
          <a:p>
            <a:pPr marL="0" lvl="0" indent="0" algn="l" rtl="0">
              <a:spcBef>
                <a:spcPts val="0"/>
              </a:spcBef>
              <a:spcAft>
                <a:spcPts val="0"/>
              </a:spcAft>
              <a:buNone/>
            </a:pPr>
            <a:r>
              <a:rPr lang="en"/>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endParaRPr/>
          </a:p>
          <a:p>
            <a:pPr marL="0" lvl="0" indent="0" algn="l" rtl="0">
              <a:spcBef>
                <a:spcPts val="0"/>
              </a:spcBef>
              <a:spcAft>
                <a:spcPts val="0"/>
              </a:spcAft>
              <a:buNone/>
            </a:pPr>
            <a:r>
              <a:rPr lang="en"/>
              <a:t>In such cases, you simply need to provide links to those artifacts and may include any explanatory comment or reflection you feel is appropriate. </a:t>
            </a:r>
            <a:endParaRPr/>
          </a:p>
          <a:p>
            <a:pPr marL="0" lvl="0" indent="0" algn="l" rtl="0">
              <a:spcBef>
                <a:spcPts val="0"/>
              </a:spcBef>
              <a:spcAft>
                <a:spcPts val="0"/>
              </a:spcAft>
              <a:buNone/>
            </a:pPr>
            <a:r>
              <a:rPr lang="en"/>
              <a:t>(Some reflection is almost always a good idea as it provides the foundation for Section C.)</a:t>
            </a:r>
            <a:endParaRPr/>
          </a:p>
        </p:txBody>
      </p:sp>
    </p:spTree>
    <p:extLst>
      <p:ext uri="{BB962C8B-B14F-4D97-AF65-F5344CB8AC3E}">
        <p14:creationId xmlns:p14="http://schemas.microsoft.com/office/powerpoint/2010/main" val="326737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5e44ff1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5e44ff1a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5e44ff1a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6b602ea5a7_1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6b602ea5a7_1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3444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7782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6b4f495656_0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6b4f495656_0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82411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7772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39993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5870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93011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52333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61CC91E5-89C0-5BDC-1296-A8F5732D2A4E}"/>
            </a:ext>
          </a:extLst>
        </p:cNvPr>
        <p:cNvGrpSpPr/>
        <p:nvPr/>
      </p:nvGrpSpPr>
      <p:grpSpPr>
        <a:xfrm>
          <a:off x="0" y="0"/>
          <a:ext cx="0" cy="0"/>
          <a:chOff x="0" y="0"/>
          <a:chExt cx="0" cy="0"/>
        </a:xfrm>
      </p:grpSpPr>
      <p:sp>
        <p:nvSpPr>
          <p:cNvPr id="220" name="Google Shape;220;g6b602ea5a7_1_524:notes">
            <a:extLst>
              <a:ext uri="{FF2B5EF4-FFF2-40B4-BE49-F238E27FC236}">
                <a16:creationId xmlns:a16="http://schemas.microsoft.com/office/drawing/2014/main" id="{E28F58B7-127B-F24D-A612-165B89429A9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a:extLst>
              <a:ext uri="{FF2B5EF4-FFF2-40B4-BE49-F238E27FC236}">
                <a16:creationId xmlns:a16="http://schemas.microsoft.com/office/drawing/2014/main" id="{1AE46BA7-65C8-BEC7-7BFB-DB46B0BE222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65217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a:extLst>
            <a:ext uri="{FF2B5EF4-FFF2-40B4-BE49-F238E27FC236}">
              <a16:creationId xmlns:a16="http://schemas.microsoft.com/office/drawing/2014/main" id="{56C840DD-C355-A5E1-7A31-7A0227C462E9}"/>
            </a:ext>
          </a:extLst>
        </p:cNvPr>
        <p:cNvGrpSpPr/>
        <p:nvPr/>
      </p:nvGrpSpPr>
      <p:grpSpPr>
        <a:xfrm>
          <a:off x="0" y="0"/>
          <a:ext cx="0" cy="0"/>
          <a:chOff x="0" y="0"/>
          <a:chExt cx="0" cy="0"/>
        </a:xfrm>
      </p:grpSpPr>
      <p:sp>
        <p:nvSpPr>
          <p:cNvPr id="234" name="Google Shape;234;g6b602ea5a7_1_535:notes">
            <a:extLst>
              <a:ext uri="{FF2B5EF4-FFF2-40B4-BE49-F238E27FC236}">
                <a16:creationId xmlns:a16="http://schemas.microsoft.com/office/drawing/2014/main" id="{6B23B7AD-F788-19C5-A04A-73F46CD50B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a:extLst>
              <a:ext uri="{FF2B5EF4-FFF2-40B4-BE49-F238E27FC236}">
                <a16:creationId xmlns:a16="http://schemas.microsoft.com/office/drawing/2014/main" id="{6934BBCA-3342-8F1C-17F7-1BEA90E249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32398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6b4f495656_0_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6b4f495656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COMPLETED IN WEEK 8, BUT SHOULD BE UPDATED REGULARLY</a:t>
            </a:r>
            <a:endParaRPr/>
          </a:p>
          <a:p>
            <a:pPr marL="0" lvl="0" indent="0" algn="l" rtl="0">
              <a:spcBef>
                <a:spcPts val="0"/>
              </a:spcBef>
              <a:spcAft>
                <a:spcPts val="0"/>
              </a:spcAft>
              <a:buNone/>
            </a:pPr>
            <a:r>
              <a:rPr lang="en"/>
              <a:t>This is where you link your evidence to each of the Intended Learning Outcomes of this block.</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b4f495656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6b4f495656_0_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6b4f495656_0_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267210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a:extLst>
            <a:ext uri="{FF2B5EF4-FFF2-40B4-BE49-F238E27FC236}">
              <a16:creationId xmlns:a16="http://schemas.microsoft.com/office/drawing/2014/main" id="{852B4F46-71F9-A95C-A37C-EAC048956188}"/>
            </a:ext>
          </a:extLst>
        </p:cNvPr>
        <p:cNvGrpSpPr/>
        <p:nvPr/>
      </p:nvGrpSpPr>
      <p:grpSpPr>
        <a:xfrm>
          <a:off x="0" y="0"/>
          <a:ext cx="0" cy="0"/>
          <a:chOff x="0" y="0"/>
          <a:chExt cx="0" cy="0"/>
        </a:xfrm>
      </p:grpSpPr>
      <p:sp>
        <p:nvSpPr>
          <p:cNvPr id="360" name="Google Shape;360;g6b4f495656_0_703:notes">
            <a:extLst>
              <a:ext uri="{FF2B5EF4-FFF2-40B4-BE49-F238E27FC236}">
                <a16:creationId xmlns:a16="http://schemas.microsoft.com/office/drawing/2014/main" id="{41C9D0A7-AAA4-799E-4C20-E328082CCA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a:extLst>
              <a:ext uri="{FF2B5EF4-FFF2-40B4-BE49-F238E27FC236}">
                <a16:creationId xmlns:a16="http://schemas.microsoft.com/office/drawing/2014/main" id="{2AE89E56-809E-B897-399A-217849BDA49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9966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a:extLst>
            <a:ext uri="{FF2B5EF4-FFF2-40B4-BE49-F238E27FC236}">
              <a16:creationId xmlns:a16="http://schemas.microsoft.com/office/drawing/2014/main" id="{CDC6ECAB-F8B6-1178-665F-AAE5283656E0}"/>
            </a:ext>
          </a:extLst>
        </p:cNvPr>
        <p:cNvGrpSpPr/>
        <p:nvPr/>
      </p:nvGrpSpPr>
      <p:grpSpPr>
        <a:xfrm>
          <a:off x="0" y="0"/>
          <a:ext cx="0" cy="0"/>
          <a:chOff x="0" y="0"/>
          <a:chExt cx="0" cy="0"/>
        </a:xfrm>
      </p:grpSpPr>
      <p:sp>
        <p:nvSpPr>
          <p:cNvPr id="390" name="Google Shape;390;g6b602ea5a7_1_270:notes">
            <a:extLst>
              <a:ext uri="{FF2B5EF4-FFF2-40B4-BE49-F238E27FC236}">
                <a16:creationId xmlns:a16="http://schemas.microsoft.com/office/drawing/2014/main" id="{B52A7A47-7079-9EED-52E1-FF88FCC762D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a:extLst>
              <a:ext uri="{FF2B5EF4-FFF2-40B4-BE49-F238E27FC236}">
                <a16:creationId xmlns:a16="http://schemas.microsoft.com/office/drawing/2014/main" id="{F2525A45-9B3D-1766-B595-87DE40112F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64784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a:extLst>
            <a:ext uri="{FF2B5EF4-FFF2-40B4-BE49-F238E27FC236}">
              <a16:creationId xmlns:a16="http://schemas.microsoft.com/office/drawing/2014/main" id="{5FD96A0E-D169-F89F-C362-0855E3417BF7}"/>
            </a:ext>
          </a:extLst>
        </p:cNvPr>
        <p:cNvGrpSpPr/>
        <p:nvPr/>
      </p:nvGrpSpPr>
      <p:grpSpPr>
        <a:xfrm>
          <a:off x="0" y="0"/>
          <a:ext cx="0" cy="0"/>
          <a:chOff x="0" y="0"/>
          <a:chExt cx="0" cy="0"/>
        </a:xfrm>
      </p:grpSpPr>
      <p:sp>
        <p:nvSpPr>
          <p:cNvPr id="360" name="Google Shape;360;g6b4f495656_0_703:notes">
            <a:extLst>
              <a:ext uri="{FF2B5EF4-FFF2-40B4-BE49-F238E27FC236}">
                <a16:creationId xmlns:a16="http://schemas.microsoft.com/office/drawing/2014/main" id="{3E23FF7C-E159-5407-E4D8-0D1BE3467E1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a:extLst>
              <a:ext uri="{FF2B5EF4-FFF2-40B4-BE49-F238E27FC236}">
                <a16:creationId xmlns:a16="http://schemas.microsoft.com/office/drawing/2014/main" id="{71CF3DF1-26ED-A8B2-3E6D-EF3C1359C25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6544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a:extLst>
            <a:ext uri="{FF2B5EF4-FFF2-40B4-BE49-F238E27FC236}">
              <a16:creationId xmlns:a16="http://schemas.microsoft.com/office/drawing/2014/main" id="{C9557FB4-8622-88B6-5695-D0DF199F1BFB}"/>
            </a:ext>
          </a:extLst>
        </p:cNvPr>
        <p:cNvGrpSpPr/>
        <p:nvPr/>
      </p:nvGrpSpPr>
      <p:grpSpPr>
        <a:xfrm>
          <a:off x="0" y="0"/>
          <a:ext cx="0" cy="0"/>
          <a:chOff x="0" y="0"/>
          <a:chExt cx="0" cy="0"/>
        </a:xfrm>
      </p:grpSpPr>
      <p:sp>
        <p:nvSpPr>
          <p:cNvPr id="390" name="Google Shape;390;g6b602ea5a7_1_270:notes">
            <a:extLst>
              <a:ext uri="{FF2B5EF4-FFF2-40B4-BE49-F238E27FC236}">
                <a16:creationId xmlns:a16="http://schemas.microsoft.com/office/drawing/2014/main" id="{CE0B16E7-5610-5AFB-7B54-510EF63DF6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a:extLst>
              <a:ext uri="{FF2B5EF4-FFF2-40B4-BE49-F238E27FC236}">
                <a16:creationId xmlns:a16="http://schemas.microsoft.com/office/drawing/2014/main" id="{F2FD9787-B742-E6E8-0E30-7BA1070576D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541746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a:extLst>
            <a:ext uri="{FF2B5EF4-FFF2-40B4-BE49-F238E27FC236}">
              <a16:creationId xmlns:a16="http://schemas.microsoft.com/office/drawing/2014/main" id="{69E1E6EF-D6D7-81DE-1862-9855F23F0FAD}"/>
            </a:ext>
          </a:extLst>
        </p:cNvPr>
        <p:cNvGrpSpPr/>
        <p:nvPr/>
      </p:nvGrpSpPr>
      <p:grpSpPr>
        <a:xfrm>
          <a:off x="0" y="0"/>
          <a:ext cx="0" cy="0"/>
          <a:chOff x="0" y="0"/>
          <a:chExt cx="0" cy="0"/>
        </a:xfrm>
      </p:grpSpPr>
      <p:sp>
        <p:nvSpPr>
          <p:cNvPr id="360" name="Google Shape;360;g6b4f495656_0_703:notes">
            <a:extLst>
              <a:ext uri="{FF2B5EF4-FFF2-40B4-BE49-F238E27FC236}">
                <a16:creationId xmlns:a16="http://schemas.microsoft.com/office/drawing/2014/main" id="{7D8DD869-C1BD-75E9-0109-A90A277A0D4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a:extLst>
              <a:ext uri="{FF2B5EF4-FFF2-40B4-BE49-F238E27FC236}">
                <a16:creationId xmlns:a16="http://schemas.microsoft.com/office/drawing/2014/main" id="{90F596CE-E1D8-8296-BF6F-FF42899ACB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601230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a:extLst>
            <a:ext uri="{FF2B5EF4-FFF2-40B4-BE49-F238E27FC236}">
              <a16:creationId xmlns:a16="http://schemas.microsoft.com/office/drawing/2014/main" id="{F0E4F0F9-6452-8FF9-C7CA-FED2D9A898E1}"/>
            </a:ext>
          </a:extLst>
        </p:cNvPr>
        <p:cNvGrpSpPr/>
        <p:nvPr/>
      </p:nvGrpSpPr>
      <p:grpSpPr>
        <a:xfrm>
          <a:off x="0" y="0"/>
          <a:ext cx="0" cy="0"/>
          <a:chOff x="0" y="0"/>
          <a:chExt cx="0" cy="0"/>
        </a:xfrm>
      </p:grpSpPr>
      <p:sp>
        <p:nvSpPr>
          <p:cNvPr id="390" name="Google Shape;390;g6b602ea5a7_1_270:notes">
            <a:extLst>
              <a:ext uri="{FF2B5EF4-FFF2-40B4-BE49-F238E27FC236}">
                <a16:creationId xmlns:a16="http://schemas.microsoft.com/office/drawing/2014/main" id="{2AA967C0-E4DC-77CB-852B-077EC4B645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a:extLst>
              <a:ext uri="{FF2B5EF4-FFF2-40B4-BE49-F238E27FC236}">
                <a16:creationId xmlns:a16="http://schemas.microsoft.com/office/drawing/2014/main" id="{7505663E-4FEA-7CB0-54FD-92A14CE1DA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064516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a:extLst>
            <a:ext uri="{FF2B5EF4-FFF2-40B4-BE49-F238E27FC236}">
              <a16:creationId xmlns:a16="http://schemas.microsoft.com/office/drawing/2014/main" id="{D2931CF2-CAB7-0534-9CC0-9FA27B5F13A6}"/>
            </a:ext>
          </a:extLst>
        </p:cNvPr>
        <p:cNvGrpSpPr/>
        <p:nvPr/>
      </p:nvGrpSpPr>
      <p:grpSpPr>
        <a:xfrm>
          <a:off x="0" y="0"/>
          <a:ext cx="0" cy="0"/>
          <a:chOff x="0" y="0"/>
          <a:chExt cx="0" cy="0"/>
        </a:xfrm>
      </p:grpSpPr>
      <p:sp>
        <p:nvSpPr>
          <p:cNvPr id="360" name="Google Shape;360;g6b4f495656_0_703:notes">
            <a:extLst>
              <a:ext uri="{FF2B5EF4-FFF2-40B4-BE49-F238E27FC236}">
                <a16:creationId xmlns:a16="http://schemas.microsoft.com/office/drawing/2014/main" id="{812A5602-F1C3-2B3C-D961-BE32CF0EAF9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a:extLst>
              <a:ext uri="{FF2B5EF4-FFF2-40B4-BE49-F238E27FC236}">
                <a16:creationId xmlns:a16="http://schemas.microsoft.com/office/drawing/2014/main" id="{8D03E08E-FA41-64C5-3946-2465B05EA4C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187325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a:extLst>
            <a:ext uri="{FF2B5EF4-FFF2-40B4-BE49-F238E27FC236}">
              <a16:creationId xmlns:a16="http://schemas.microsoft.com/office/drawing/2014/main" id="{94E9E9E1-60D4-0458-EE86-30369EE5916B}"/>
            </a:ext>
          </a:extLst>
        </p:cNvPr>
        <p:cNvGrpSpPr/>
        <p:nvPr/>
      </p:nvGrpSpPr>
      <p:grpSpPr>
        <a:xfrm>
          <a:off x="0" y="0"/>
          <a:ext cx="0" cy="0"/>
          <a:chOff x="0" y="0"/>
          <a:chExt cx="0" cy="0"/>
        </a:xfrm>
      </p:grpSpPr>
      <p:sp>
        <p:nvSpPr>
          <p:cNvPr id="390" name="Google Shape;390;g6b602ea5a7_1_270:notes">
            <a:extLst>
              <a:ext uri="{FF2B5EF4-FFF2-40B4-BE49-F238E27FC236}">
                <a16:creationId xmlns:a16="http://schemas.microsoft.com/office/drawing/2014/main" id="{D788BC31-91B7-07C8-1AC8-563E4DA48E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a:extLst>
              <a:ext uri="{FF2B5EF4-FFF2-40B4-BE49-F238E27FC236}">
                <a16:creationId xmlns:a16="http://schemas.microsoft.com/office/drawing/2014/main" id="{AB4C0A43-FC18-C434-3B1B-219FB4B113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50183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a:extLst>
            <a:ext uri="{FF2B5EF4-FFF2-40B4-BE49-F238E27FC236}">
              <a16:creationId xmlns:a16="http://schemas.microsoft.com/office/drawing/2014/main" id="{86C3D49C-C556-242B-B75D-4913CEEA33EB}"/>
            </a:ext>
          </a:extLst>
        </p:cNvPr>
        <p:cNvGrpSpPr/>
        <p:nvPr/>
      </p:nvGrpSpPr>
      <p:grpSpPr>
        <a:xfrm>
          <a:off x="0" y="0"/>
          <a:ext cx="0" cy="0"/>
          <a:chOff x="0" y="0"/>
          <a:chExt cx="0" cy="0"/>
        </a:xfrm>
      </p:grpSpPr>
      <p:sp>
        <p:nvSpPr>
          <p:cNvPr id="390" name="Google Shape;390;g6b602ea5a7_1_270:notes">
            <a:extLst>
              <a:ext uri="{FF2B5EF4-FFF2-40B4-BE49-F238E27FC236}">
                <a16:creationId xmlns:a16="http://schemas.microsoft.com/office/drawing/2014/main" id="{9DAEB219-A496-07B8-3443-B3EED277E1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a:extLst>
              <a:ext uri="{FF2B5EF4-FFF2-40B4-BE49-F238E27FC236}">
                <a16:creationId xmlns:a16="http://schemas.microsoft.com/office/drawing/2014/main" id="{E09D188D-7984-6BFC-B990-0B659908FE8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55685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b4f495656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b4f495656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MUST BE UPDATED EVERY WEEK</a:t>
            </a:r>
            <a:endParaRPr dirty="0"/>
          </a:p>
          <a:p>
            <a:pPr marL="0" lvl="0" indent="0" algn="l" rtl="0">
              <a:spcBef>
                <a:spcPts val="0"/>
              </a:spcBef>
              <a:spcAft>
                <a:spcPts val="0"/>
              </a:spcAft>
              <a:buNone/>
            </a:pPr>
            <a:r>
              <a:rPr lang="en" dirty="0"/>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endParaRPr dirty="0"/>
          </a:p>
          <a:p>
            <a:pPr marL="0" lvl="0" indent="0" algn="l" rtl="0">
              <a:spcBef>
                <a:spcPts val="0"/>
              </a:spcBef>
              <a:spcAft>
                <a:spcPts val="0"/>
              </a:spcAft>
              <a:buNone/>
            </a:pPr>
            <a:r>
              <a:rPr lang="en" dirty="0"/>
              <a:t>In such cases, you simply need to provide links to those artifacts and may include any explanatory comment or reflection you feel is appropriate. </a:t>
            </a:r>
            <a:endParaRPr dirty="0"/>
          </a:p>
          <a:p>
            <a:pPr marL="0" lvl="0" indent="0" algn="l" rtl="0">
              <a:spcBef>
                <a:spcPts val="0"/>
              </a:spcBef>
              <a:spcAft>
                <a:spcPts val="0"/>
              </a:spcAft>
              <a:buNone/>
            </a:pPr>
            <a:r>
              <a:rPr lang="en" dirty="0"/>
              <a:t>(Some reflection is almost always a good idea as it provides the foundation for Section C.)</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a:extLst>
            <a:ext uri="{FF2B5EF4-FFF2-40B4-BE49-F238E27FC236}">
              <a16:creationId xmlns:a16="http://schemas.microsoft.com/office/drawing/2014/main" id="{EC28F3B6-1EFB-ABA3-AAE4-5AF4F1666008}"/>
            </a:ext>
          </a:extLst>
        </p:cNvPr>
        <p:cNvGrpSpPr/>
        <p:nvPr/>
      </p:nvGrpSpPr>
      <p:grpSpPr>
        <a:xfrm>
          <a:off x="0" y="0"/>
          <a:ext cx="0" cy="0"/>
          <a:chOff x="0" y="0"/>
          <a:chExt cx="0" cy="0"/>
        </a:xfrm>
      </p:grpSpPr>
      <p:sp>
        <p:nvSpPr>
          <p:cNvPr id="390" name="Google Shape;390;g6b602ea5a7_1_270:notes">
            <a:extLst>
              <a:ext uri="{FF2B5EF4-FFF2-40B4-BE49-F238E27FC236}">
                <a16:creationId xmlns:a16="http://schemas.microsoft.com/office/drawing/2014/main" id="{9FD3865E-D4B1-5DDD-4C12-808662A9D9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a:extLst>
              <a:ext uri="{FF2B5EF4-FFF2-40B4-BE49-F238E27FC236}">
                <a16:creationId xmlns:a16="http://schemas.microsoft.com/office/drawing/2014/main" id="{2B043D6C-D813-56D7-7A88-76010250C4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86601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a:extLst>
            <a:ext uri="{FF2B5EF4-FFF2-40B4-BE49-F238E27FC236}">
              <a16:creationId xmlns:a16="http://schemas.microsoft.com/office/drawing/2014/main" id="{15B04334-34FE-7E7B-3C08-2FC07FD8F853}"/>
            </a:ext>
          </a:extLst>
        </p:cNvPr>
        <p:cNvGrpSpPr/>
        <p:nvPr/>
      </p:nvGrpSpPr>
      <p:grpSpPr>
        <a:xfrm>
          <a:off x="0" y="0"/>
          <a:ext cx="0" cy="0"/>
          <a:chOff x="0" y="0"/>
          <a:chExt cx="0" cy="0"/>
        </a:xfrm>
      </p:grpSpPr>
      <p:sp>
        <p:nvSpPr>
          <p:cNvPr id="360" name="Google Shape;360;g6b4f495656_0_703:notes">
            <a:extLst>
              <a:ext uri="{FF2B5EF4-FFF2-40B4-BE49-F238E27FC236}">
                <a16:creationId xmlns:a16="http://schemas.microsoft.com/office/drawing/2014/main" id="{4681596A-DE3C-7355-8C7A-FF863D3BC3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a:extLst>
              <a:ext uri="{FF2B5EF4-FFF2-40B4-BE49-F238E27FC236}">
                <a16:creationId xmlns:a16="http://schemas.microsoft.com/office/drawing/2014/main" id="{F355FB07-CA25-4D48-6825-0B10C0AE62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63857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a:extLst>
            <a:ext uri="{FF2B5EF4-FFF2-40B4-BE49-F238E27FC236}">
              <a16:creationId xmlns:a16="http://schemas.microsoft.com/office/drawing/2014/main" id="{B3200784-5978-2428-D773-E85ABDEEB4EB}"/>
            </a:ext>
          </a:extLst>
        </p:cNvPr>
        <p:cNvGrpSpPr/>
        <p:nvPr/>
      </p:nvGrpSpPr>
      <p:grpSpPr>
        <a:xfrm>
          <a:off x="0" y="0"/>
          <a:ext cx="0" cy="0"/>
          <a:chOff x="0" y="0"/>
          <a:chExt cx="0" cy="0"/>
        </a:xfrm>
      </p:grpSpPr>
      <p:sp>
        <p:nvSpPr>
          <p:cNvPr id="390" name="Google Shape;390;g6b602ea5a7_1_270:notes">
            <a:extLst>
              <a:ext uri="{FF2B5EF4-FFF2-40B4-BE49-F238E27FC236}">
                <a16:creationId xmlns:a16="http://schemas.microsoft.com/office/drawing/2014/main" id="{3D5BC6D8-373A-C95B-771A-EC699CEDB7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a:extLst>
              <a:ext uri="{FF2B5EF4-FFF2-40B4-BE49-F238E27FC236}">
                <a16:creationId xmlns:a16="http://schemas.microsoft.com/office/drawing/2014/main" id="{C60C8846-E527-102D-B61E-562AA62D4A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498766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76480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02684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6b4f495656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6b4f495656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COMPLETED IN WEEK 8</a:t>
            </a:r>
            <a:endParaRPr/>
          </a:p>
          <a:p>
            <a:pPr marL="0" lvl="0" indent="0" algn="l" rtl="0">
              <a:spcBef>
                <a:spcPts val="0"/>
              </a:spcBef>
              <a:spcAft>
                <a:spcPts val="0"/>
              </a:spcAft>
              <a:buNone/>
            </a:pPr>
            <a:r>
              <a:rPr lang="en"/>
              <a:t>Summative reflection on your progress during the block including a critical assessment of everything you did and learned during the block. This is a comprehensive review of everything recorded in Section B, evaluated against the goals and planning laid out in Section A.</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6b602ea5a7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6b602ea5a7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6b602ea5a7_1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6b602ea5a7_1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6b602ea5a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6b602ea5a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Copy and paste the feedback from the previous block’s assessment into the text box.</a:t>
            </a:r>
            <a:endParaRPr/>
          </a:p>
          <a:p>
            <a:pPr marL="0" lvl="0" indent="0" algn="l" rtl="0">
              <a:spcBef>
                <a:spcPts val="0"/>
              </a:spcBef>
              <a:spcAft>
                <a:spcPts val="0"/>
              </a:spcAft>
              <a:buNone/>
            </a:pPr>
            <a:r>
              <a:rPr lang="en"/>
              <a:t>Copy and paste the bullet points you listed on the “Lessons Learned” page in section C of your last block’s log.</a:t>
            </a:r>
            <a:endParaRPr/>
          </a:p>
          <a:p>
            <a:pPr marL="0" lvl="0" indent="0" algn="l" rtl="0">
              <a:spcBef>
                <a:spcPts val="0"/>
              </a:spcBef>
              <a:spcAft>
                <a:spcPts val="0"/>
              </a:spcAft>
              <a:buNone/>
            </a:pPr>
            <a:r>
              <a:rPr lang="en"/>
              <a:t>Compare the grade you gave yourself with the grade you received, and reevaluate or restate your feeling on your current level of progress.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6b602ea5a7_1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6b602ea5a7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Copy and paste the feedback from the previous block’s assessment into the text box.</a:t>
            </a:r>
            <a:endParaRPr/>
          </a:p>
          <a:p>
            <a:pPr marL="0" lvl="0" indent="0" algn="l" rtl="0">
              <a:spcBef>
                <a:spcPts val="0"/>
              </a:spcBef>
              <a:spcAft>
                <a:spcPts val="0"/>
              </a:spcAft>
              <a:buNone/>
            </a:pPr>
            <a:r>
              <a:rPr lang="en"/>
              <a:t>Copy and paste the bullet points you listed on the “Lessons Learned” page in section C of your last block’s log.</a:t>
            </a:r>
            <a:endParaRPr/>
          </a:p>
          <a:p>
            <a:pPr marL="0" lvl="0" indent="0" algn="l" rtl="0">
              <a:spcBef>
                <a:spcPts val="0"/>
              </a:spcBef>
              <a:spcAft>
                <a:spcPts val="0"/>
              </a:spcAft>
              <a:buNone/>
            </a:pPr>
            <a:r>
              <a:rPr lang="en"/>
              <a:t>Compare the grade you gave yourself with the grade you received, and reevaluate or restate your feeling on your current level of progress.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6b602ea5a7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6b602ea5a7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your goals for this block using the SMARTER method. Make sure they are clear, relevant, have a measurable outcome, and can be recorded. Consider how well do they align with the role(s) you wish to take, and with the requirements given in the project brief. Think about the objectives you plan to choose, or that are mandated by the project. Are there any competencies that you need to focus on?</a:t>
            </a:r>
            <a:endParaRPr/>
          </a:p>
          <a:p>
            <a:pPr marL="0" lvl="0" indent="0" algn="l" rtl="0">
              <a:spcBef>
                <a:spcPts val="0"/>
              </a:spcBef>
              <a:spcAft>
                <a:spcPts val="0"/>
              </a:spcAft>
              <a:buNone/>
            </a:pPr>
            <a:endParaRPr/>
          </a:p>
          <a:p>
            <a:pPr marL="0" lvl="0" indent="0" algn="l" rtl="0">
              <a:spcBef>
                <a:spcPts val="0"/>
              </a:spcBef>
              <a:spcAft>
                <a:spcPts val="0"/>
              </a:spcAft>
              <a:buNone/>
            </a:pPr>
            <a:r>
              <a:rPr lang="en"/>
              <a:t>For each goal, find concrete examples of tasks you expect to undertake that will demonstrate this within the project for the block. Make sure the plan has an outcome that can be tracked and assessed. Make sure you have a clearly stated target for each goal. If you are unsure of how to demonstrate something, ask for help from your teachers.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a:extLst>
            <a:ext uri="{FF2B5EF4-FFF2-40B4-BE49-F238E27FC236}">
              <a16:creationId xmlns:a16="http://schemas.microsoft.com/office/drawing/2014/main" id="{7BFF87CA-3EC2-A013-6603-1116CC6757CC}"/>
            </a:ext>
          </a:extLst>
        </p:cNvPr>
        <p:cNvGrpSpPr/>
        <p:nvPr/>
      </p:nvGrpSpPr>
      <p:grpSpPr>
        <a:xfrm>
          <a:off x="0" y="0"/>
          <a:ext cx="0" cy="0"/>
          <a:chOff x="0" y="0"/>
          <a:chExt cx="0" cy="0"/>
        </a:xfrm>
      </p:grpSpPr>
      <p:sp>
        <p:nvSpPr>
          <p:cNvPr id="140" name="Google Shape;140;g6b602ea5a7_1_93:notes">
            <a:extLst>
              <a:ext uri="{FF2B5EF4-FFF2-40B4-BE49-F238E27FC236}">
                <a16:creationId xmlns:a16="http://schemas.microsoft.com/office/drawing/2014/main" id="{1DAD5C1F-2AC7-93BC-7598-8D94907649B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6b602ea5a7_1_93:notes">
            <a:extLst>
              <a:ext uri="{FF2B5EF4-FFF2-40B4-BE49-F238E27FC236}">
                <a16:creationId xmlns:a16="http://schemas.microsoft.com/office/drawing/2014/main" id="{12BDC939-38B5-9393-7870-D5148C9E8F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your goals for this block using the SMARTER method. Make sure they are clear, relevant, have a measurable outcome, and can be recorded. Consider how well do they align with the role(s) you wish to take, and with the requirements given in the project brief. Think about the objectives you plan to choose, or that are mandated by the project. Are there any competencies that you need to focus on?</a:t>
            </a:r>
            <a:endParaRPr/>
          </a:p>
          <a:p>
            <a:pPr marL="0" lvl="0" indent="0" algn="l" rtl="0">
              <a:spcBef>
                <a:spcPts val="0"/>
              </a:spcBef>
              <a:spcAft>
                <a:spcPts val="0"/>
              </a:spcAft>
              <a:buNone/>
            </a:pPr>
            <a:endParaRPr/>
          </a:p>
          <a:p>
            <a:pPr marL="0" lvl="0" indent="0" algn="l" rtl="0">
              <a:spcBef>
                <a:spcPts val="0"/>
              </a:spcBef>
              <a:spcAft>
                <a:spcPts val="0"/>
              </a:spcAft>
              <a:buNone/>
            </a:pPr>
            <a:r>
              <a:rPr lang="en"/>
              <a:t>For each goal, find concrete examples of tasks you expect to undertake that will demonstrate this within the project for the block. Make sure the plan has an outcome that can be tracked and assessed. Make sure you have a clearly stated target for each goal. If you are unsure of how to demonstrate something, ask for help from your teachers.</a:t>
            </a:r>
            <a:endParaRPr/>
          </a:p>
        </p:txBody>
      </p:sp>
    </p:spTree>
    <p:extLst>
      <p:ext uri="{BB962C8B-B14F-4D97-AF65-F5344CB8AC3E}">
        <p14:creationId xmlns:p14="http://schemas.microsoft.com/office/powerpoint/2010/main" val="1447982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a:extLst>
            <a:ext uri="{FF2B5EF4-FFF2-40B4-BE49-F238E27FC236}">
              <a16:creationId xmlns:a16="http://schemas.microsoft.com/office/drawing/2014/main" id="{17429D6F-C153-0621-BD38-2AB3FFCBB99B}"/>
            </a:ext>
          </a:extLst>
        </p:cNvPr>
        <p:cNvGrpSpPr/>
        <p:nvPr/>
      </p:nvGrpSpPr>
      <p:grpSpPr>
        <a:xfrm>
          <a:off x="0" y="0"/>
          <a:ext cx="0" cy="0"/>
          <a:chOff x="0" y="0"/>
          <a:chExt cx="0" cy="0"/>
        </a:xfrm>
      </p:grpSpPr>
      <p:sp>
        <p:nvSpPr>
          <p:cNvPr id="140" name="Google Shape;140;g6b602ea5a7_1_93:notes">
            <a:extLst>
              <a:ext uri="{FF2B5EF4-FFF2-40B4-BE49-F238E27FC236}">
                <a16:creationId xmlns:a16="http://schemas.microsoft.com/office/drawing/2014/main" id="{0B970DD8-C3B2-61AA-94DC-DE0467F050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6b602ea5a7_1_93:notes">
            <a:extLst>
              <a:ext uri="{FF2B5EF4-FFF2-40B4-BE49-F238E27FC236}">
                <a16:creationId xmlns:a16="http://schemas.microsoft.com/office/drawing/2014/main" id="{A4B6B593-4C1A-76A4-37EC-C483ED3C0B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your goals for this block using the SMARTER method. Make sure they are clear, relevant, have a measurable outcome, and can be recorded. Consider how well do they align with the role(s) you wish to take, and with the requirements given in the project brief. Think about the objectives you plan to choose, or that are mandated by the project. Are there any competencies that you need to focus on?</a:t>
            </a:r>
            <a:endParaRPr/>
          </a:p>
          <a:p>
            <a:pPr marL="0" lvl="0" indent="0" algn="l" rtl="0">
              <a:spcBef>
                <a:spcPts val="0"/>
              </a:spcBef>
              <a:spcAft>
                <a:spcPts val="0"/>
              </a:spcAft>
              <a:buNone/>
            </a:pPr>
            <a:endParaRPr/>
          </a:p>
          <a:p>
            <a:pPr marL="0" lvl="0" indent="0" algn="l" rtl="0">
              <a:spcBef>
                <a:spcPts val="0"/>
              </a:spcBef>
              <a:spcAft>
                <a:spcPts val="0"/>
              </a:spcAft>
              <a:buNone/>
            </a:pPr>
            <a:r>
              <a:rPr lang="en"/>
              <a:t>For each goal, find concrete examples of tasks you expect to undertake that will demonstrate this within the project for the block. Make sure the plan has an outcome that can be tracked and assessed. Make sure you have a clearly stated target for each goal. If you are unsure of how to demonstrate something, ask for help from your teachers.</a:t>
            </a:r>
            <a:endParaRPr/>
          </a:p>
        </p:txBody>
      </p:sp>
    </p:spTree>
    <p:extLst>
      <p:ext uri="{BB962C8B-B14F-4D97-AF65-F5344CB8AC3E}">
        <p14:creationId xmlns:p14="http://schemas.microsoft.com/office/powerpoint/2010/main" val="7424061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1">
    <p:bg>
      <p:bgPr>
        <a:solidFill>
          <a:srgbClr val="EC781C"/>
        </a:solidFill>
        <a:effectLst/>
      </p:bgPr>
    </p:bg>
    <p:spTree>
      <p:nvGrpSpPr>
        <p:cNvPr id="1" name="Shape 9"/>
        <p:cNvGrpSpPr/>
        <p:nvPr/>
      </p:nvGrpSpPr>
      <p:grpSpPr>
        <a:xfrm>
          <a:off x="0" y="0"/>
          <a:ext cx="0" cy="0"/>
          <a:chOff x="0" y="0"/>
          <a:chExt cx="0" cy="0"/>
        </a:xfrm>
      </p:grpSpPr>
      <p:sp>
        <p:nvSpPr>
          <p:cNvPr id="10" name="Google Shape;10;p2"/>
          <p:cNvSpPr/>
          <p:nvPr/>
        </p:nvSpPr>
        <p:spPr>
          <a:xfrm>
            <a:off x="3109025" y="-1200"/>
            <a:ext cx="6035100" cy="51462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4363525"/>
            <a:ext cx="9144000" cy="777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657600" y="548650"/>
            <a:ext cx="4937700" cy="3264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rgbClr val="FFFFFF"/>
              </a:buClr>
              <a:buSzPts val="3600"/>
              <a:buNone/>
              <a:defRPr sz="3600">
                <a:solidFill>
                  <a:srgbClr val="FFFFFF"/>
                </a:solidFill>
              </a:defRPr>
            </a:lvl2pPr>
            <a:lvl3pPr lvl="2" algn="ctr" rtl="0">
              <a:spcBef>
                <a:spcPts val="0"/>
              </a:spcBef>
              <a:spcAft>
                <a:spcPts val="0"/>
              </a:spcAft>
              <a:buClr>
                <a:srgbClr val="FFFFFF"/>
              </a:buClr>
              <a:buSzPts val="3600"/>
              <a:buNone/>
              <a:defRPr sz="3600">
                <a:solidFill>
                  <a:srgbClr val="FFFFFF"/>
                </a:solidFill>
              </a:defRPr>
            </a:lvl3pPr>
            <a:lvl4pPr lvl="3" algn="ctr" rtl="0">
              <a:spcBef>
                <a:spcPts val="0"/>
              </a:spcBef>
              <a:spcAft>
                <a:spcPts val="0"/>
              </a:spcAft>
              <a:buClr>
                <a:srgbClr val="FFFFFF"/>
              </a:buClr>
              <a:buSzPts val="3600"/>
              <a:buNone/>
              <a:defRPr sz="3600">
                <a:solidFill>
                  <a:srgbClr val="FFFFFF"/>
                </a:solidFill>
              </a:defRPr>
            </a:lvl4pPr>
            <a:lvl5pPr lvl="4" algn="ctr" rtl="0">
              <a:spcBef>
                <a:spcPts val="0"/>
              </a:spcBef>
              <a:spcAft>
                <a:spcPts val="0"/>
              </a:spcAft>
              <a:buClr>
                <a:srgbClr val="FFFFFF"/>
              </a:buClr>
              <a:buSzPts val="3600"/>
              <a:buNone/>
              <a:defRPr sz="3600">
                <a:solidFill>
                  <a:srgbClr val="FFFFFF"/>
                </a:solidFill>
              </a:defRPr>
            </a:lvl5pPr>
            <a:lvl6pPr lvl="5" algn="ctr" rtl="0">
              <a:spcBef>
                <a:spcPts val="0"/>
              </a:spcBef>
              <a:spcAft>
                <a:spcPts val="0"/>
              </a:spcAft>
              <a:buClr>
                <a:srgbClr val="FFFFFF"/>
              </a:buClr>
              <a:buSzPts val="3600"/>
              <a:buNone/>
              <a:defRPr sz="3600">
                <a:solidFill>
                  <a:srgbClr val="FFFFFF"/>
                </a:solidFill>
              </a:defRPr>
            </a:lvl6pPr>
            <a:lvl7pPr lvl="6" algn="ctr" rtl="0">
              <a:spcBef>
                <a:spcPts val="0"/>
              </a:spcBef>
              <a:spcAft>
                <a:spcPts val="0"/>
              </a:spcAft>
              <a:buClr>
                <a:srgbClr val="FFFFFF"/>
              </a:buClr>
              <a:buSzPts val="3600"/>
              <a:buNone/>
              <a:defRPr sz="3600">
                <a:solidFill>
                  <a:srgbClr val="FFFFFF"/>
                </a:solidFill>
              </a:defRPr>
            </a:lvl7pPr>
            <a:lvl8pPr lvl="7" algn="ctr" rtl="0">
              <a:spcBef>
                <a:spcPts val="0"/>
              </a:spcBef>
              <a:spcAft>
                <a:spcPts val="0"/>
              </a:spcAft>
              <a:buClr>
                <a:srgbClr val="FFFFFF"/>
              </a:buClr>
              <a:buSzPts val="3600"/>
              <a:buNone/>
              <a:defRPr sz="3600">
                <a:solidFill>
                  <a:srgbClr val="FFFFFF"/>
                </a:solidFill>
              </a:defRPr>
            </a:lvl8pPr>
            <a:lvl9pPr lvl="8" algn="ctr" rtl="0">
              <a:spcBef>
                <a:spcPts val="0"/>
              </a:spcBef>
              <a:spcAft>
                <a:spcPts val="0"/>
              </a:spcAft>
              <a:buClr>
                <a:srgbClr val="FFFFFF"/>
              </a:buClr>
              <a:buSzPts val="3600"/>
              <a:buNone/>
              <a:defRPr sz="3600">
                <a:solidFill>
                  <a:srgbClr val="FFFFFF"/>
                </a:solidFill>
              </a:defRPr>
            </a:lvl9pPr>
          </a:lstStyle>
          <a:p>
            <a:endParaRPr/>
          </a:p>
        </p:txBody>
      </p:sp>
      <p:sp>
        <p:nvSpPr>
          <p:cNvPr id="13" name="Google Shape;13;p2"/>
          <p:cNvSpPr txBox="1">
            <a:spLocks noGrp="1"/>
          </p:cNvSpPr>
          <p:nvPr>
            <p:ph type="subTitle" idx="1"/>
          </p:nvPr>
        </p:nvSpPr>
        <p:spPr>
          <a:xfrm>
            <a:off x="548650" y="548650"/>
            <a:ext cx="2011800" cy="326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800"/>
              <a:buNone/>
              <a:defRPr sz="1800">
                <a:solidFill>
                  <a:srgbClr val="FFFFFF"/>
                </a:solidFill>
              </a:defRPr>
            </a:lvl1pPr>
            <a:lvl2pPr lvl="1" algn="ctr" rtl="0">
              <a:lnSpc>
                <a:spcPct val="100000"/>
              </a:lnSpc>
              <a:spcBef>
                <a:spcPts val="0"/>
              </a:spcBef>
              <a:spcAft>
                <a:spcPts val="0"/>
              </a:spcAft>
              <a:buClr>
                <a:srgbClr val="FFFFFF"/>
              </a:buClr>
              <a:buSzPts val="3000"/>
              <a:buNone/>
              <a:defRPr sz="3000">
                <a:solidFill>
                  <a:srgbClr val="FFFFFF"/>
                </a:solidFill>
              </a:defRPr>
            </a:lvl2pPr>
            <a:lvl3pPr lvl="2" algn="ctr" rtl="0">
              <a:lnSpc>
                <a:spcPct val="100000"/>
              </a:lnSpc>
              <a:spcBef>
                <a:spcPts val="0"/>
              </a:spcBef>
              <a:spcAft>
                <a:spcPts val="0"/>
              </a:spcAft>
              <a:buClr>
                <a:srgbClr val="FFFFFF"/>
              </a:buClr>
              <a:buSzPts val="3000"/>
              <a:buNone/>
              <a:defRPr sz="3000">
                <a:solidFill>
                  <a:srgbClr val="FFFFFF"/>
                </a:solidFill>
              </a:defRPr>
            </a:lvl3pPr>
            <a:lvl4pPr lvl="3" algn="ctr" rtl="0">
              <a:lnSpc>
                <a:spcPct val="100000"/>
              </a:lnSpc>
              <a:spcBef>
                <a:spcPts val="0"/>
              </a:spcBef>
              <a:spcAft>
                <a:spcPts val="0"/>
              </a:spcAft>
              <a:buClr>
                <a:srgbClr val="FFFFFF"/>
              </a:buClr>
              <a:buSzPts val="3000"/>
              <a:buNone/>
              <a:defRPr sz="3000">
                <a:solidFill>
                  <a:srgbClr val="FFFFFF"/>
                </a:solidFill>
              </a:defRPr>
            </a:lvl4pPr>
            <a:lvl5pPr lvl="4" algn="ctr" rtl="0">
              <a:lnSpc>
                <a:spcPct val="100000"/>
              </a:lnSpc>
              <a:spcBef>
                <a:spcPts val="0"/>
              </a:spcBef>
              <a:spcAft>
                <a:spcPts val="0"/>
              </a:spcAft>
              <a:buClr>
                <a:srgbClr val="FFFFFF"/>
              </a:buClr>
              <a:buSzPts val="3000"/>
              <a:buNone/>
              <a:defRPr sz="3000">
                <a:solidFill>
                  <a:srgbClr val="FFFFFF"/>
                </a:solidFill>
              </a:defRPr>
            </a:lvl5pPr>
            <a:lvl6pPr lvl="5" algn="ctr" rtl="0">
              <a:lnSpc>
                <a:spcPct val="100000"/>
              </a:lnSpc>
              <a:spcBef>
                <a:spcPts val="0"/>
              </a:spcBef>
              <a:spcAft>
                <a:spcPts val="0"/>
              </a:spcAft>
              <a:buClr>
                <a:srgbClr val="FFFFFF"/>
              </a:buClr>
              <a:buSzPts val="3000"/>
              <a:buNone/>
              <a:defRPr sz="3000">
                <a:solidFill>
                  <a:srgbClr val="FFFFFF"/>
                </a:solidFill>
              </a:defRPr>
            </a:lvl6pPr>
            <a:lvl7pPr lvl="6" algn="ctr" rtl="0">
              <a:lnSpc>
                <a:spcPct val="100000"/>
              </a:lnSpc>
              <a:spcBef>
                <a:spcPts val="0"/>
              </a:spcBef>
              <a:spcAft>
                <a:spcPts val="0"/>
              </a:spcAft>
              <a:buClr>
                <a:srgbClr val="FFFFFF"/>
              </a:buClr>
              <a:buSzPts val="3000"/>
              <a:buNone/>
              <a:defRPr sz="3000">
                <a:solidFill>
                  <a:srgbClr val="FFFFFF"/>
                </a:solidFill>
              </a:defRPr>
            </a:lvl7pPr>
            <a:lvl8pPr lvl="7" algn="ctr" rtl="0">
              <a:lnSpc>
                <a:spcPct val="100000"/>
              </a:lnSpc>
              <a:spcBef>
                <a:spcPts val="0"/>
              </a:spcBef>
              <a:spcAft>
                <a:spcPts val="0"/>
              </a:spcAft>
              <a:buClr>
                <a:srgbClr val="FFFFFF"/>
              </a:buClr>
              <a:buSzPts val="3000"/>
              <a:buNone/>
              <a:defRPr sz="3000">
                <a:solidFill>
                  <a:srgbClr val="FFFFFF"/>
                </a:solidFill>
              </a:defRPr>
            </a:lvl8pPr>
            <a:lvl9pPr lvl="8" algn="ctr" rtl="0">
              <a:lnSpc>
                <a:spcPct val="100000"/>
              </a:lnSpc>
              <a:spcBef>
                <a:spcPts val="0"/>
              </a:spcBef>
              <a:spcAft>
                <a:spcPts val="0"/>
              </a:spcAft>
              <a:buClr>
                <a:srgbClr val="FFFFFF"/>
              </a:buClr>
              <a:buSzPts val="3000"/>
              <a:buNone/>
              <a:defRPr sz="3000">
                <a:solidFill>
                  <a:srgbClr val="FFFFFF"/>
                </a:solidFill>
              </a:defRPr>
            </a:lvl9pPr>
          </a:lstStyle>
          <a:p>
            <a:endParaRPr/>
          </a:p>
        </p:txBody>
      </p:sp>
      <p:pic>
        <p:nvPicPr>
          <p:cNvPr id="14" name="Google Shape;14;p2"/>
          <p:cNvPicPr preferRelativeResize="0"/>
          <p:nvPr/>
        </p:nvPicPr>
        <p:blipFill>
          <a:blip r:embed="rId2">
            <a:alphaModFix/>
          </a:blip>
          <a:stretch>
            <a:fillRect/>
          </a:stretch>
        </p:blipFill>
        <p:spPr>
          <a:xfrm>
            <a:off x="164592" y="4523578"/>
            <a:ext cx="1329394" cy="457200"/>
          </a:xfrm>
          <a:prstGeom prst="rect">
            <a:avLst/>
          </a:prstGeom>
          <a:noFill/>
          <a:ln>
            <a:noFill/>
          </a:ln>
        </p:spPr>
      </p:pic>
      <p:graphicFrame>
        <p:nvGraphicFramePr>
          <p:cNvPr id="4" name="Table 3">
            <a:extLst>
              <a:ext uri="{FF2B5EF4-FFF2-40B4-BE49-F238E27FC236}">
                <a16:creationId xmlns:a16="http://schemas.microsoft.com/office/drawing/2014/main" id="{9C37A2C8-F053-CFA5-72C7-D1B7AFD043D0}"/>
              </a:ext>
            </a:extLst>
          </p:cNvPr>
          <p:cNvGraphicFramePr>
            <a:graphicFrameLocks noGrp="1"/>
          </p:cNvGraphicFramePr>
          <p:nvPr userDrawn="1">
            <p:extLst>
              <p:ext uri="{D42A27DB-BD31-4B8C-83A1-F6EECF244321}">
                <p14:modId xmlns:p14="http://schemas.microsoft.com/office/powerpoint/2010/main" val="251012479"/>
              </p:ext>
            </p:extLst>
          </p:nvPr>
        </p:nvGraphicFramePr>
        <p:xfrm>
          <a:off x="1845398" y="4454995"/>
          <a:ext cx="7094899" cy="594360"/>
        </p:xfrm>
        <a:graphic>
          <a:graphicData uri="http://schemas.openxmlformats.org/drawingml/2006/table">
            <a:tbl>
              <a:tblPr firstRow="1" bandRow="1">
                <a:tableStyleId>{764D4AE7-FFBC-431D-9275-528F30A785D3}</a:tableStyleId>
              </a:tblPr>
              <a:tblGrid>
                <a:gridCol w="1189355">
                  <a:extLst>
                    <a:ext uri="{9D8B030D-6E8A-4147-A177-3AD203B41FA5}">
                      <a16:colId xmlns:a16="http://schemas.microsoft.com/office/drawing/2014/main" val="828907917"/>
                    </a:ext>
                  </a:extLst>
                </a:gridCol>
                <a:gridCol w="5905544">
                  <a:extLst>
                    <a:ext uri="{9D8B030D-6E8A-4147-A177-3AD203B41FA5}">
                      <a16:colId xmlns:a16="http://schemas.microsoft.com/office/drawing/2014/main" val="682174830"/>
                    </a:ext>
                  </a:extLst>
                </a:gridCol>
              </a:tblGrid>
              <a:tr h="18542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700" b="1">
                          <a:solidFill>
                            <a:srgbClr val="999999"/>
                          </a:solidFill>
                          <a:latin typeface="Helvetica Neue"/>
                          <a:ea typeface="Helvetica Neue"/>
                          <a:cs typeface="Helvetica Neue"/>
                          <a:sym typeface="Helvetica Neue"/>
                        </a:rPr>
                        <a:t>Project Brief</a:t>
                      </a:r>
                      <a:r>
                        <a:rPr lang="en-NL" sz="700" b="1">
                          <a:solidFill>
                            <a:srgbClr val="999999"/>
                          </a:solidFill>
                          <a:latin typeface="Helvetica Neue"/>
                          <a:ea typeface="Helvetica Neue"/>
                          <a:cs typeface="Helvetica Neue"/>
                          <a:sym typeface="Helvetica Neue"/>
                        </a:rPr>
                        <a:t>:</a:t>
                      </a:r>
                      <a:r>
                        <a:rPr lang="en" sz="700" b="1">
                          <a:solidFill>
                            <a:srgbClr val="999999"/>
                          </a:solidFill>
                          <a:latin typeface="Helvetica Neue"/>
                          <a:ea typeface="Helvetica Neue"/>
                          <a:cs typeface="Helvetica Neue"/>
                          <a:sym typeface="Helvetica Neue"/>
                        </a:rPr>
                        <a:t> </a:t>
                      </a:r>
                      <a:endParaRPr lang="en-NL" sz="700" b="1">
                        <a:solidFill>
                          <a:srgbClr val="999999"/>
                        </a:solidFill>
                        <a:latin typeface="Helvetica Neue"/>
                        <a:ea typeface="Helvetica Neue"/>
                        <a:cs typeface="Helvetica Neue"/>
                        <a:sym typeface="Helvetica Neue"/>
                      </a:endParaRPr>
                    </a:p>
                  </a:txBody>
                  <a:tcPr/>
                </a:tc>
                <a:tc>
                  <a:txBody>
                    <a:bodyPr/>
                    <a:lstStyle/>
                    <a:p>
                      <a:endParaRPr lang="en-GB" sz="700"/>
                    </a:p>
                  </a:txBody>
                  <a:tcPr/>
                </a:tc>
                <a:extLst>
                  <a:ext uri="{0D108BD9-81ED-4DB2-BD59-A6C34878D82A}">
                    <a16:rowId xmlns:a16="http://schemas.microsoft.com/office/drawing/2014/main" val="1000607423"/>
                  </a:ext>
                </a:extLst>
              </a:tr>
              <a:tr h="18542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a:solidFill>
                            <a:srgbClr val="999999"/>
                          </a:solidFill>
                          <a:latin typeface="Helvetica Neue"/>
                          <a:ea typeface="Helvetica Neue"/>
                          <a:cs typeface="Helvetica Neue"/>
                          <a:sym typeface="Helvetica Neue"/>
                        </a:rPr>
                        <a:t>Assessment Assignment:</a:t>
                      </a:r>
                      <a:endParaRPr lang="en-US" sz="700" b="1">
                        <a:latin typeface="Helvetica Neue"/>
                        <a:ea typeface="Helvetica Neue"/>
                        <a:cs typeface="Helvetica Neue"/>
                        <a:sym typeface="Helvetica Neue"/>
                      </a:endParaRPr>
                    </a:p>
                  </a:txBody>
                  <a:tcPr/>
                </a:tc>
                <a:tc>
                  <a:txBody>
                    <a:bodyPr/>
                    <a:lstStyle/>
                    <a:p>
                      <a:endParaRPr lang="en-GB" sz="700"/>
                    </a:p>
                  </a:txBody>
                  <a:tcPr/>
                </a:tc>
                <a:extLst>
                  <a:ext uri="{0D108BD9-81ED-4DB2-BD59-A6C34878D82A}">
                    <a16:rowId xmlns:a16="http://schemas.microsoft.com/office/drawing/2014/main" val="1233139930"/>
                  </a:ext>
                </a:extLst>
              </a:tr>
              <a:tr h="185420">
                <a:tc>
                  <a:txBody>
                    <a:bodyPr/>
                    <a:lstStyle/>
                    <a:p>
                      <a:r>
                        <a:rPr lang="en-NL" sz="700" b="1">
                          <a:solidFill>
                            <a:srgbClr val="999999"/>
                          </a:solidFill>
                          <a:latin typeface="Helvetica Neue"/>
                          <a:ea typeface="Helvetica Neue"/>
                          <a:cs typeface="Helvetica Neue"/>
                          <a:sym typeface="Helvetica Neue"/>
                        </a:rPr>
                        <a:t>Student </a:t>
                      </a:r>
                      <a:r>
                        <a:rPr lang="en" sz="700" b="1">
                          <a:solidFill>
                            <a:srgbClr val="999999"/>
                          </a:solidFill>
                          <a:latin typeface="Helvetica Neue"/>
                          <a:ea typeface="Helvetica Neue"/>
                          <a:cs typeface="Helvetica Neue"/>
                          <a:sym typeface="Helvetica Neue"/>
                        </a:rPr>
                        <a:t>GitHub Folder: </a:t>
                      </a:r>
                      <a:endParaRPr lang="en-GB" sz="700"/>
                    </a:p>
                  </a:txBody>
                  <a:tcPr/>
                </a:tc>
                <a:tc>
                  <a:txBody>
                    <a:bodyPr/>
                    <a:lstStyle/>
                    <a:p>
                      <a:endParaRPr lang="en-GB" sz="700"/>
                    </a:p>
                  </a:txBody>
                  <a:tcPr/>
                </a:tc>
                <a:extLst>
                  <a:ext uri="{0D108BD9-81ED-4DB2-BD59-A6C34878D82A}">
                    <a16:rowId xmlns:a16="http://schemas.microsoft.com/office/drawing/2014/main" val="1618248095"/>
                  </a:ext>
                </a:extLst>
              </a:tr>
            </a:tbl>
          </a:graphicData>
        </a:graphic>
      </p:graphicFrame>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cSld name="CUSTOM_1_2">
    <p:bg>
      <p:bgPr>
        <a:solidFill>
          <a:srgbClr val="666666"/>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6000"/>
              <a:buFont typeface="Roboto Thin"/>
              <a:buNone/>
              <a:defRPr sz="6000" b="0">
                <a:solidFill>
                  <a:srgbClr val="FFFFFF"/>
                </a:solidFill>
                <a:latin typeface="Roboto Thin"/>
                <a:ea typeface="Roboto Thin"/>
                <a:cs typeface="Roboto Thin"/>
                <a:sym typeface="Roboto Thin"/>
              </a:defRPr>
            </a:lvl1pPr>
            <a:lvl2pPr lvl="1" algn="ctr" rtl="0">
              <a:spcBef>
                <a:spcPts val="0"/>
              </a:spcBef>
              <a:spcAft>
                <a:spcPts val="0"/>
              </a:spcAft>
              <a:buClr>
                <a:srgbClr val="FFFFFF"/>
              </a:buClr>
              <a:buSzPts val="3600"/>
              <a:buNone/>
              <a:defRPr sz="3600">
                <a:solidFill>
                  <a:srgbClr val="FFFFFF"/>
                </a:solidFill>
              </a:defRPr>
            </a:lvl2pPr>
            <a:lvl3pPr lvl="2" algn="ctr" rtl="0">
              <a:spcBef>
                <a:spcPts val="0"/>
              </a:spcBef>
              <a:spcAft>
                <a:spcPts val="0"/>
              </a:spcAft>
              <a:buClr>
                <a:srgbClr val="FFFFFF"/>
              </a:buClr>
              <a:buSzPts val="3600"/>
              <a:buNone/>
              <a:defRPr sz="3600">
                <a:solidFill>
                  <a:srgbClr val="FFFFFF"/>
                </a:solidFill>
              </a:defRPr>
            </a:lvl3pPr>
            <a:lvl4pPr lvl="3" algn="ctr" rtl="0">
              <a:spcBef>
                <a:spcPts val="0"/>
              </a:spcBef>
              <a:spcAft>
                <a:spcPts val="0"/>
              </a:spcAft>
              <a:buClr>
                <a:srgbClr val="FFFFFF"/>
              </a:buClr>
              <a:buSzPts val="3600"/>
              <a:buNone/>
              <a:defRPr sz="3600">
                <a:solidFill>
                  <a:srgbClr val="FFFFFF"/>
                </a:solidFill>
              </a:defRPr>
            </a:lvl4pPr>
            <a:lvl5pPr lvl="4" algn="ctr" rtl="0">
              <a:spcBef>
                <a:spcPts val="0"/>
              </a:spcBef>
              <a:spcAft>
                <a:spcPts val="0"/>
              </a:spcAft>
              <a:buClr>
                <a:srgbClr val="FFFFFF"/>
              </a:buClr>
              <a:buSzPts val="3600"/>
              <a:buNone/>
              <a:defRPr sz="3600">
                <a:solidFill>
                  <a:srgbClr val="FFFFFF"/>
                </a:solidFill>
              </a:defRPr>
            </a:lvl5pPr>
            <a:lvl6pPr lvl="5" algn="ctr" rtl="0">
              <a:spcBef>
                <a:spcPts val="0"/>
              </a:spcBef>
              <a:spcAft>
                <a:spcPts val="0"/>
              </a:spcAft>
              <a:buClr>
                <a:srgbClr val="FFFFFF"/>
              </a:buClr>
              <a:buSzPts val="3600"/>
              <a:buNone/>
              <a:defRPr sz="3600">
                <a:solidFill>
                  <a:srgbClr val="FFFFFF"/>
                </a:solidFill>
              </a:defRPr>
            </a:lvl6pPr>
            <a:lvl7pPr lvl="6" algn="ctr" rtl="0">
              <a:spcBef>
                <a:spcPts val="0"/>
              </a:spcBef>
              <a:spcAft>
                <a:spcPts val="0"/>
              </a:spcAft>
              <a:buClr>
                <a:srgbClr val="FFFFFF"/>
              </a:buClr>
              <a:buSzPts val="3600"/>
              <a:buNone/>
              <a:defRPr sz="3600">
                <a:solidFill>
                  <a:srgbClr val="FFFFFF"/>
                </a:solidFill>
              </a:defRPr>
            </a:lvl7pPr>
            <a:lvl8pPr lvl="7" algn="ctr" rtl="0">
              <a:spcBef>
                <a:spcPts val="0"/>
              </a:spcBef>
              <a:spcAft>
                <a:spcPts val="0"/>
              </a:spcAft>
              <a:buClr>
                <a:srgbClr val="FFFFFF"/>
              </a:buClr>
              <a:buSzPts val="3600"/>
              <a:buNone/>
              <a:defRPr sz="3600">
                <a:solidFill>
                  <a:srgbClr val="FFFFFF"/>
                </a:solidFill>
              </a:defRPr>
            </a:lvl8pPr>
            <a:lvl9pPr lvl="8" algn="ctr" rtl="0">
              <a:spcBef>
                <a:spcPts val="0"/>
              </a:spcBef>
              <a:spcAft>
                <a:spcPts val="0"/>
              </a:spcAft>
              <a:buClr>
                <a:srgbClr val="FFFFFF"/>
              </a:buClr>
              <a:buSzPts val="3600"/>
              <a:buNone/>
              <a:defRPr sz="3600">
                <a:solidFill>
                  <a:srgbClr val="FFFFFF"/>
                </a:solidFill>
              </a:defRPr>
            </a:lvl9pPr>
          </a:lstStyle>
          <a:p>
            <a:endParaRPr/>
          </a:p>
        </p:txBody>
      </p:sp>
      <p:sp>
        <p:nvSpPr>
          <p:cNvPr id="19" name="Google Shape;19;p3"/>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1pPr>
            <a:lvl2pPr lvl="1"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2pPr>
            <a:lvl3pPr lvl="2"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3pPr>
            <a:lvl4pPr lvl="3"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4pPr>
            <a:lvl5pPr lvl="4"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5pPr>
            <a:lvl6pPr lvl="5"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6pPr>
            <a:lvl7pPr lvl="6"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7pPr>
            <a:lvl8pPr lvl="7"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8pPr>
            <a:lvl9pPr lvl="8"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9pPr>
          </a:lstStyle>
          <a:p>
            <a:endParaRPr/>
          </a:p>
        </p:txBody>
      </p:sp>
      <p:sp>
        <p:nvSpPr>
          <p:cNvPr id="2" name="Rectangle 1">
            <a:extLst>
              <a:ext uri="{FF2B5EF4-FFF2-40B4-BE49-F238E27FC236}">
                <a16:creationId xmlns:a16="http://schemas.microsoft.com/office/drawing/2014/main" id="{ED2E902F-3793-054A-A49F-5F75EC799503}"/>
              </a:ext>
            </a:extLst>
          </p:cNvPr>
          <p:cNvSpPr/>
          <p:nvPr userDrawn="1"/>
        </p:nvSpPr>
        <p:spPr>
          <a:xfrm>
            <a:off x="0" y="4393870"/>
            <a:ext cx="9144000" cy="7496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oogle Shape;20;p3"/>
          <p:cNvPicPr preferRelativeResize="0"/>
          <p:nvPr/>
        </p:nvPicPr>
        <p:blipFill>
          <a:blip r:embed="rId2">
            <a:alphaModFix/>
          </a:blip>
          <a:stretch>
            <a:fillRect/>
          </a:stretch>
        </p:blipFill>
        <p:spPr>
          <a:xfrm>
            <a:off x="7214616" y="4434840"/>
            <a:ext cx="1691640" cy="58267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Sub-Header">
  <p:cSld name="CUSTOM_1_2_1">
    <p:bg>
      <p:bgPr>
        <a:solidFill>
          <a:srgbClr val="666666"/>
        </a:solidFill>
        <a:effectLst/>
      </p:bgPr>
    </p:bg>
    <p:spTree>
      <p:nvGrpSpPr>
        <p:cNvPr id="1" name="Shape 21"/>
        <p:cNvGrpSpPr/>
        <p:nvPr/>
      </p:nvGrpSpPr>
      <p:grpSpPr>
        <a:xfrm>
          <a:off x="0" y="0"/>
          <a:ext cx="0" cy="0"/>
          <a:chOff x="0" y="0"/>
          <a:chExt cx="0" cy="0"/>
        </a:xfrm>
      </p:grpSpPr>
      <p:sp>
        <p:nvSpPr>
          <p:cNvPr id="22" name="Google Shape;22;p4"/>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Font typeface="Roboto Thin"/>
              <a:buNone/>
              <a:defRPr sz="6000" b="0">
                <a:latin typeface="Roboto Thin"/>
                <a:ea typeface="Roboto Thin"/>
                <a:cs typeface="Roboto Thin"/>
                <a:sym typeface="Roboto Thin"/>
              </a:defRPr>
            </a:lvl1pPr>
            <a:lvl2pPr lvl="1" algn="ctr" rtl="0">
              <a:spcBef>
                <a:spcPts val="0"/>
              </a:spcBef>
              <a:spcAft>
                <a:spcPts val="0"/>
              </a:spcAft>
              <a:buClr>
                <a:srgbClr val="434343"/>
              </a:buClr>
              <a:buSzPts val="3600"/>
              <a:buNone/>
              <a:defRPr sz="3600">
                <a:solidFill>
                  <a:srgbClr val="434343"/>
                </a:solidFill>
              </a:defRPr>
            </a:lvl2pPr>
            <a:lvl3pPr lvl="2" algn="ctr" rtl="0">
              <a:spcBef>
                <a:spcPts val="0"/>
              </a:spcBef>
              <a:spcAft>
                <a:spcPts val="0"/>
              </a:spcAft>
              <a:buClr>
                <a:srgbClr val="434343"/>
              </a:buClr>
              <a:buSzPts val="3600"/>
              <a:buNone/>
              <a:defRPr sz="3600">
                <a:solidFill>
                  <a:srgbClr val="434343"/>
                </a:solidFill>
              </a:defRPr>
            </a:lvl3pPr>
            <a:lvl4pPr lvl="3" algn="ctr" rtl="0">
              <a:spcBef>
                <a:spcPts val="0"/>
              </a:spcBef>
              <a:spcAft>
                <a:spcPts val="0"/>
              </a:spcAft>
              <a:buClr>
                <a:srgbClr val="434343"/>
              </a:buClr>
              <a:buSzPts val="3600"/>
              <a:buNone/>
              <a:defRPr sz="3600">
                <a:solidFill>
                  <a:srgbClr val="434343"/>
                </a:solidFill>
              </a:defRPr>
            </a:lvl4pPr>
            <a:lvl5pPr lvl="4" algn="ctr" rtl="0">
              <a:spcBef>
                <a:spcPts val="0"/>
              </a:spcBef>
              <a:spcAft>
                <a:spcPts val="0"/>
              </a:spcAft>
              <a:buClr>
                <a:srgbClr val="434343"/>
              </a:buClr>
              <a:buSzPts val="3600"/>
              <a:buNone/>
              <a:defRPr sz="3600">
                <a:solidFill>
                  <a:srgbClr val="434343"/>
                </a:solidFill>
              </a:defRPr>
            </a:lvl5pPr>
            <a:lvl6pPr lvl="5" algn="ctr" rtl="0">
              <a:spcBef>
                <a:spcPts val="0"/>
              </a:spcBef>
              <a:spcAft>
                <a:spcPts val="0"/>
              </a:spcAft>
              <a:buClr>
                <a:srgbClr val="434343"/>
              </a:buClr>
              <a:buSzPts val="3600"/>
              <a:buNone/>
              <a:defRPr sz="3600">
                <a:solidFill>
                  <a:srgbClr val="434343"/>
                </a:solidFill>
              </a:defRPr>
            </a:lvl6pPr>
            <a:lvl7pPr lvl="6" algn="ctr" rtl="0">
              <a:spcBef>
                <a:spcPts val="0"/>
              </a:spcBef>
              <a:spcAft>
                <a:spcPts val="0"/>
              </a:spcAft>
              <a:buClr>
                <a:srgbClr val="434343"/>
              </a:buClr>
              <a:buSzPts val="3600"/>
              <a:buNone/>
              <a:defRPr sz="3600">
                <a:solidFill>
                  <a:srgbClr val="434343"/>
                </a:solidFill>
              </a:defRPr>
            </a:lvl7pPr>
            <a:lvl8pPr lvl="7" algn="ctr" rtl="0">
              <a:spcBef>
                <a:spcPts val="0"/>
              </a:spcBef>
              <a:spcAft>
                <a:spcPts val="0"/>
              </a:spcAft>
              <a:buClr>
                <a:srgbClr val="434343"/>
              </a:buClr>
              <a:buSzPts val="3600"/>
              <a:buNone/>
              <a:defRPr sz="3600">
                <a:solidFill>
                  <a:srgbClr val="434343"/>
                </a:solidFill>
              </a:defRPr>
            </a:lvl8pPr>
            <a:lvl9pPr lvl="8" algn="ctr" rtl="0">
              <a:spcBef>
                <a:spcPts val="0"/>
              </a:spcBef>
              <a:spcAft>
                <a:spcPts val="0"/>
              </a:spcAft>
              <a:buClr>
                <a:srgbClr val="434343"/>
              </a:buClr>
              <a:buSzPts val="3600"/>
              <a:buNone/>
              <a:defRPr sz="3600">
                <a:solidFill>
                  <a:srgbClr val="434343"/>
                </a:solidFill>
              </a:defRPr>
            </a:lvl9pPr>
          </a:lstStyle>
          <a:p>
            <a:endParaRPr/>
          </a:p>
        </p:txBody>
      </p:sp>
      <p:sp>
        <p:nvSpPr>
          <p:cNvPr id="23" name="Google Shape;23;p4"/>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1pPr>
            <a:lvl2pPr lvl="1"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2pPr>
            <a:lvl3pPr lvl="2"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3pPr>
            <a:lvl4pPr lvl="3"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4pPr>
            <a:lvl5pPr lvl="4"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5pPr>
            <a:lvl6pPr lvl="5"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6pPr>
            <a:lvl7pPr lvl="6"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7pPr>
            <a:lvl8pPr lvl="7"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8pPr>
            <a:lvl9pPr lvl="8"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9pPr>
          </a:lstStyle>
          <a:p>
            <a:endParaRPr/>
          </a:p>
        </p:txBody>
      </p:sp>
      <p:sp>
        <p:nvSpPr>
          <p:cNvPr id="24" name="Google Shape;24;p4"/>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Font typeface="Roboto Light"/>
              <a:buNone/>
              <a:defRPr>
                <a:latin typeface="Roboto Light"/>
                <a:ea typeface="Roboto Light"/>
                <a:cs typeface="Roboto Light"/>
                <a:sym typeface="Roboto Light"/>
              </a:defRPr>
            </a:lvl1pPr>
            <a:lvl2pPr lvl="1"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2pPr>
            <a:lvl3pPr lvl="2"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3pPr>
            <a:lvl4pPr lvl="3"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4pPr>
            <a:lvl5pPr lvl="4"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5pPr>
            <a:lvl6pPr lvl="5"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6pPr>
            <a:lvl7pPr lvl="6"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7pPr>
            <a:lvl8pPr lvl="7"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8pPr>
            <a:lvl9pPr lvl="8"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9pPr>
          </a:lstStyle>
          <a:p>
            <a:endParaRPr/>
          </a:p>
        </p:txBody>
      </p:sp>
      <p:sp>
        <p:nvSpPr>
          <p:cNvPr id="25" name="Google Shape;25;p4"/>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sz="40000">
              <a:solidFill>
                <a:srgbClr val="B7B7B7"/>
              </a:solidFill>
              <a:latin typeface="Roboto"/>
              <a:ea typeface="Roboto"/>
              <a:cs typeface="Roboto"/>
              <a:sym typeface="Robo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efault">
  <p:cSld name="CUSTOM_2_4">
    <p:spTree>
      <p:nvGrpSpPr>
        <p:cNvPr id="1" name="Shape 26"/>
        <p:cNvGrpSpPr/>
        <p:nvPr/>
      </p:nvGrpSpPr>
      <p:grpSpPr>
        <a:xfrm>
          <a:off x="0" y="0"/>
          <a:ext cx="0" cy="0"/>
          <a:chOff x="0" y="0"/>
          <a:chExt cx="0" cy="0"/>
        </a:xfrm>
      </p:grpSpPr>
      <p:sp>
        <p:nvSpPr>
          <p:cNvPr id="27" name="Google Shape;27;p5"/>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 name="Google Shape;29;p5"/>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 name="Google Shape;30;p5"/>
          <p:cNvSpPr txBox="1">
            <a:spLocks noGrp="1"/>
          </p:cNvSpPr>
          <p:nvPr>
            <p:ph type="subTitle" idx="1"/>
          </p:nvPr>
        </p:nvSpPr>
        <p:spPr>
          <a:xfrm>
            <a:off x="182880" y="667512"/>
            <a:ext cx="5486400" cy="402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31" name="Google Shape;31;p5"/>
          <p:cNvSpPr txBox="1">
            <a:spLocks noGrp="1"/>
          </p:cNvSpPr>
          <p:nvPr>
            <p:ph type="body" idx="3"/>
          </p:nvPr>
        </p:nvSpPr>
        <p:spPr>
          <a:xfrm>
            <a:off x="182880" y="1069848"/>
            <a:ext cx="5486400" cy="38952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800"/>
              </a:spcBef>
              <a:spcAft>
                <a:spcPts val="0"/>
              </a:spcAft>
              <a:buSzPts val="1000"/>
              <a:buChar char="○"/>
              <a:defRPr sz="1000"/>
            </a:lvl2pPr>
            <a:lvl3pPr marL="1371600" lvl="2" indent="-292100" rtl="0">
              <a:spcBef>
                <a:spcPts val="800"/>
              </a:spcBef>
              <a:spcAft>
                <a:spcPts val="0"/>
              </a:spcAft>
              <a:buSzPts val="1000"/>
              <a:buChar char="■"/>
              <a:defRPr sz="1000"/>
            </a:lvl3pPr>
            <a:lvl4pPr marL="1828800" lvl="3" indent="-292100" rtl="0">
              <a:spcBef>
                <a:spcPts val="800"/>
              </a:spcBef>
              <a:spcAft>
                <a:spcPts val="0"/>
              </a:spcAft>
              <a:buSzPts val="1000"/>
              <a:buChar char="●"/>
              <a:defRPr sz="1000"/>
            </a:lvl4pPr>
            <a:lvl5pPr marL="2286000" lvl="4" indent="-292100" rtl="0">
              <a:spcBef>
                <a:spcPts val="800"/>
              </a:spcBef>
              <a:spcAft>
                <a:spcPts val="0"/>
              </a:spcAft>
              <a:buSzPts val="1000"/>
              <a:buChar char="○"/>
              <a:defRPr sz="1000"/>
            </a:lvl5pPr>
            <a:lvl6pPr marL="2743200" lvl="5" indent="-292100" rtl="0">
              <a:spcBef>
                <a:spcPts val="800"/>
              </a:spcBef>
              <a:spcAft>
                <a:spcPts val="0"/>
              </a:spcAft>
              <a:buSzPts val="1000"/>
              <a:buChar char="■"/>
              <a:defRPr sz="1000"/>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sz="1000"/>
            </a:lvl8pPr>
            <a:lvl9pPr marL="4114800" lvl="8" indent="-292100" rtl="0">
              <a:spcBef>
                <a:spcPts val="800"/>
              </a:spcBef>
              <a:spcAft>
                <a:spcPts val="800"/>
              </a:spcAft>
              <a:buSzPts val="1000"/>
              <a:buChar char="■"/>
              <a:defRPr sz="1000"/>
            </a:lvl9pPr>
          </a:lstStyle>
          <a:p>
            <a:endParaRPr/>
          </a:p>
        </p:txBody>
      </p:sp>
      <p:sp>
        <p:nvSpPr>
          <p:cNvPr id="32" name="Google Shape;32;p5"/>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LO's" userDrawn="1">
  <p:cSld name="CUSTOM_2_3_1">
    <p:spTree>
      <p:nvGrpSpPr>
        <p:cNvPr id="1" name="Shape 33"/>
        <p:cNvGrpSpPr/>
        <p:nvPr/>
      </p:nvGrpSpPr>
      <p:grpSpPr>
        <a:xfrm>
          <a:off x="0" y="0"/>
          <a:ext cx="0" cy="0"/>
          <a:chOff x="0" y="0"/>
          <a:chExt cx="0" cy="0"/>
        </a:xfrm>
      </p:grpSpPr>
      <p:sp>
        <p:nvSpPr>
          <p:cNvPr id="34" name="Google Shape;34;p6"/>
          <p:cNvSpPr/>
          <p:nvPr/>
        </p:nvSpPr>
        <p:spPr>
          <a:xfrm>
            <a:off x="0" y="571460"/>
            <a:ext cx="9144000" cy="4938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p:nvPr/>
        </p:nvSpPr>
        <p:spPr>
          <a:xfrm>
            <a:off x="0" y="0"/>
            <a:ext cx="9144000" cy="5727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 name="Google Shape;37;p6"/>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 name="Google Shape;39;p6"/>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i="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 name="Google Shape;40;p6"/>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6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1" name="Google Shape;41;p6"/>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i="1">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2" name="Google Shape;42;p6"/>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a:lvl1pPr>
            <a:lvl2pPr lvl="1" rtl="0">
              <a:spcBef>
                <a:spcPts val="0"/>
              </a:spcBef>
              <a:spcAft>
                <a:spcPts val="0"/>
              </a:spcAft>
              <a:buNone/>
              <a:defRPr sz="900"/>
            </a:lvl2pPr>
            <a:lvl3pPr lvl="2" rtl="0">
              <a:spcBef>
                <a:spcPts val="0"/>
              </a:spcBef>
              <a:spcAft>
                <a:spcPts val="0"/>
              </a:spcAft>
              <a:buNone/>
              <a:defRPr sz="900"/>
            </a:lvl3pPr>
            <a:lvl4pPr lvl="3" rtl="0">
              <a:spcBef>
                <a:spcPts val="0"/>
              </a:spcBef>
              <a:spcAft>
                <a:spcPts val="0"/>
              </a:spcAft>
              <a:buNone/>
              <a:defRPr sz="900"/>
            </a:lvl4pPr>
            <a:lvl5pPr lvl="4" rtl="0">
              <a:spcBef>
                <a:spcPts val="0"/>
              </a:spcBef>
              <a:spcAft>
                <a:spcPts val="0"/>
              </a:spcAft>
              <a:buNone/>
              <a:defRPr sz="900"/>
            </a:lvl5pPr>
            <a:lvl6pPr lvl="5" rtl="0">
              <a:spcBef>
                <a:spcPts val="0"/>
              </a:spcBef>
              <a:spcAft>
                <a:spcPts val="0"/>
              </a:spcAft>
              <a:buNone/>
              <a:defRPr sz="900"/>
            </a:lvl6pPr>
            <a:lvl7pPr lvl="6" rtl="0">
              <a:spcBef>
                <a:spcPts val="0"/>
              </a:spcBef>
              <a:spcAft>
                <a:spcPts val="0"/>
              </a:spcAft>
              <a:buNone/>
              <a:defRPr sz="900"/>
            </a:lvl7pPr>
            <a:lvl8pPr lvl="7" rtl="0">
              <a:spcBef>
                <a:spcPts val="0"/>
              </a:spcBef>
              <a:spcAft>
                <a:spcPts val="0"/>
              </a:spcAft>
              <a:buNone/>
              <a:defRPr sz="900"/>
            </a:lvl8pPr>
            <a:lvl9pPr lvl="8" rtl="0">
              <a:spcBef>
                <a:spcPts val="0"/>
              </a:spcBef>
              <a:spcAft>
                <a:spcPts val="0"/>
              </a:spcAft>
              <a:buNone/>
              <a:defRPr sz="9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sp>
        <p:nvSpPr>
          <p:cNvPr id="84" name="Google Shape;84;p11"/>
          <p:cNvSpPr/>
          <p:nvPr/>
        </p:nvSpPr>
        <p:spPr>
          <a:xfrm>
            <a:off x="3108960" y="-1200"/>
            <a:ext cx="6035100" cy="51435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5" name="Google Shape;85;p11"/>
          <p:cNvSpPr txBox="1">
            <a:spLocks noGrp="1"/>
          </p:cNvSpPr>
          <p:nvPr>
            <p:ph type="title"/>
          </p:nvPr>
        </p:nvSpPr>
        <p:spPr>
          <a:xfrm>
            <a:off x="265500" y="308799"/>
            <a:ext cx="4045200" cy="155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86" name="Google Shape;86;p11"/>
          <p:cNvSpPr txBox="1">
            <a:spLocks noGrp="1"/>
          </p:cNvSpPr>
          <p:nvPr>
            <p:ph type="subTitle" idx="1"/>
          </p:nvPr>
        </p:nvSpPr>
        <p:spPr>
          <a:xfrm>
            <a:off x="265500" y="1860700"/>
            <a:ext cx="4045200" cy="301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7" name="Google Shape;87;p1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292100" rtl="0">
              <a:spcBef>
                <a:spcPts val="0"/>
              </a:spcBef>
              <a:spcAft>
                <a:spcPts val="0"/>
              </a:spcAft>
              <a:buClr>
                <a:schemeClr val="lt1"/>
              </a:buClr>
              <a:buSzPts val="1000"/>
              <a:buChar char="●"/>
              <a:defRPr>
                <a:solidFill>
                  <a:schemeClr val="lt1"/>
                </a:solidFill>
              </a:defRPr>
            </a:lvl1pPr>
            <a:lvl2pPr marL="914400" lvl="1" indent="-292100" rtl="0">
              <a:spcBef>
                <a:spcPts val="800"/>
              </a:spcBef>
              <a:spcAft>
                <a:spcPts val="0"/>
              </a:spcAft>
              <a:buClr>
                <a:schemeClr val="lt1"/>
              </a:buClr>
              <a:buSzPts val="1000"/>
              <a:buChar char="○"/>
              <a:defRPr>
                <a:solidFill>
                  <a:schemeClr val="lt1"/>
                </a:solidFill>
              </a:defRPr>
            </a:lvl2pPr>
            <a:lvl3pPr marL="1371600" lvl="2" indent="-292100" rtl="0">
              <a:spcBef>
                <a:spcPts val="800"/>
              </a:spcBef>
              <a:spcAft>
                <a:spcPts val="0"/>
              </a:spcAft>
              <a:buClr>
                <a:schemeClr val="lt1"/>
              </a:buClr>
              <a:buSzPts val="1000"/>
              <a:buChar char="■"/>
              <a:defRPr>
                <a:solidFill>
                  <a:schemeClr val="lt1"/>
                </a:solidFill>
              </a:defRPr>
            </a:lvl3pPr>
            <a:lvl4pPr marL="1828800" lvl="3" indent="-292100" rtl="0">
              <a:spcBef>
                <a:spcPts val="800"/>
              </a:spcBef>
              <a:spcAft>
                <a:spcPts val="0"/>
              </a:spcAft>
              <a:buClr>
                <a:schemeClr val="lt1"/>
              </a:buClr>
              <a:buSzPts val="1000"/>
              <a:buChar char="●"/>
              <a:defRPr>
                <a:solidFill>
                  <a:schemeClr val="lt1"/>
                </a:solidFill>
              </a:defRPr>
            </a:lvl4pPr>
            <a:lvl5pPr marL="2286000" lvl="4" indent="-292100" rtl="0">
              <a:spcBef>
                <a:spcPts val="800"/>
              </a:spcBef>
              <a:spcAft>
                <a:spcPts val="0"/>
              </a:spcAft>
              <a:buClr>
                <a:schemeClr val="lt1"/>
              </a:buClr>
              <a:buSzPts val="1000"/>
              <a:buChar char="○"/>
              <a:defRPr>
                <a:solidFill>
                  <a:schemeClr val="lt1"/>
                </a:solidFill>
              </a:defRPr>
            </a:lvl5pPr>
            <a:lvl6pPr marL="2743200" lvl="5" indent="-292100" rtl="0">
              <a:spcBef>
                <a:spcPts val="800"/>
              </a:spcBef>
              <a:spcAft>
                <a:spcPts val="0"/>
              </a:spcAft>
              <a:buClr>
                <a:schemeClr val="lt1"/>
              </a:buClr>
              <a:buSzPts val="1000"/>
              <a:buChar char="■"/>
              <a:defRPr>
                <a:solidFill>
                  <a:schemeClr val="lt1"/>
                </a:solidFill>
              </a:defRPr>
            </a:lvl6pPr>
            <a:lvl7pPr marL="3200400" lvl="6" indent="-292100" rtl="0">
              <a:spcBef>
                <a:spcPts val="800"/>
              </a:spcBef>
              <a:spcAft>
                <a:spcPts val="0"/>
              </a:spcAft>
              <a:buClr>
                <a:schemeClr val="lt1"/>
              </a:buClr>
              <a:buSzPts val="1000"/>
              <a:buChar char="●"/>
              <a:defRPr>
                <a:solidFill>
                  <a:schemeClr val="lt1"/>
                </a:solidFill>
              </a:defRPr>
            </a:lvl7pPr>
            <a:lvl8pPr marL="3657600" lvl="7" indent="-292100" rtl="0">
              <a:spcBef>
                <a:spcPts val="800"/>
              </a:spcBef>
              <a:spcAft>
                <a:spcPts val="0"/>
              </a:spcAft>
              <a:buClr>
                <a:schemeClr val="lt1"/>
              </a:buClr>
              <a:buSzPts val="1000"/>
              <a:buChar char="○"/>
              <a:defRPr>
                <a:solidFill>
                  <a:schemeClr val="lt1"/>
                </a:solidFill>
              </a:defRPr>
            </a:lvl8pPr>
            <a:lvl9pPr marL="4114800" lvl="8" indent="-292100" rtl="0">
              <a:spcBef>
                <a:spcPts val="800"/>
              </a:spcBef>
              <a:spcAft>
                <a:spcPts val="800"/>
              </a:spcAft>
              <a:buClr>
                <a:schemeClr val="lt1"/>
              </a:buClr>
              <a:buSzPts val="1000"/>
              <a:buChar char="■"/>
              <a:defRPr>
                <a:solidFill>
                  <a:schemeClr val="lt1"/>
                </a:solidFill>
              </a:defRPr>
            </a:lvl9pPr>
          </a:lstStyle>
          <a:p>
            <a:endParaRPr/>
          </a:p>
        </p:txBody>
      </p:sp>
      <p:sp>
        <p:nvSpPr>
          <p:cNvPr id="88" name="Google Shape;88;p11"/>
          <p:cNvSpPr txBox="1">
            <a:spLocks noGrp="1"/>
          </p:cNvSpPr>
          <p:nvPr>
            <p:ph type="sldNum" idx="12"/>
          </p:nvPr>
        </p:nvSpPr>
        <p:spPr>
          <a:xfrm>
            <a:off x="90450" y="4873575"/>
            <a:ext cx="548700" cy="2697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Weeks">
  <p:cSld name="Weeks">
    <p:spTree>
      <p:nvGrpSpPr>
        <p:cNvPr id="1" name="Shape 45"/>
        <p:cNvGrpSpPr/>
        <p:nvPr/>
      </p:nvGrpSpPr>
      <p:grpSpPr>
        <a:xfrm>
          <a:off x="0" y="0"/>
          <a:ext cx="0" cy="0"/>
          <a:chOff x="0" y="0"/>
          <a:chExt cx="0" cy="0"/>
        </a:xfrm>
      </p:grpSpPr>
      <p:sp>
        <p:nvSpPr>
          <p:cNvPr id="46" name="Google Shape;46;p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47" name="Google Shape;47;p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48" name="Google Shape;48;p7"/>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49" name="Google Shape;49;p7"/>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0" name="Google Shape;50;p7"/>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 name="Google Shape;52;p7"/>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 name="Google Shape;53;p7"/>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181183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Feedback Slides">
  <p:cSld name="Feedback Slides">
    <p:bg>
      <p:bgPr>
        <a:solidFill>
          <a:srgbClr val="134F5C"/>
        </a:solidFill>
        <a:effectLst/>
      </p:bgPr>
    </p:bg>
    <p:spTree>
      <p:nvGrpSpPr>
        <p:cNvPr id="1" name="Shape 65"/>
        <p:cNvGrpSpPr/>
        <p:nvPr/>
      </p:nvGrpSpPr>
      <p:grpSpPr>
        <a:xfrm>
          <a:off x="0" y="0"/>
          <a:ext cx="0" cy="0"/>
          <a:chOff x="0" y="0"/>
          <a:chExt cx="0" cy="0"/>
        </a:xfrm>
      </p:grpSpPr>
      <p:sp>
        <p:nvSpPr>
          <p:cNvPr id="66" name="Google Shape;66;p9"/>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67" name="Google Shape;67;p9"/>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68" name="Google Shape;68;p9"/>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9"/>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2237386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Week 4 goals">
  <p:cSld name="Week 4 goals">
    <p:spTree>
      <p:nvGrpSpPr>
        <p:cNvPr id="1" name="Shape 54"/>
        <p:cNvGrpSpPr/>
        <p:nvPr/>
      </p:nvGrpSpPr>
      <p:grpSpPr>
        <a:xfrm>
          <a:off x="0" y="0"/>
          <a:ext cx="0" cy="0"/>
          <a:chOff x="0" y="0"/>
          <a:chExt cx="0" cy="0"/>
        </a:xfrm>
      </p:grpSpPr>
      <p:sp>
        <p:nvSpPr>
          <p:cNvPr id="55" name="Google Shape;55;p8"/>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6" name="Google Shape;56;p8"/>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57" name="Google Shape;57;p8"/>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58" name="Google Shape;58;p8"/>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9" name="Google Shape;59;p8"/>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 name="Google Shape;61;p8"/>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 name="Google Shape;62;p8"/>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 name="Google Shape;63;p8"/>
          <p:cNvSpPr txBox="1">
            <a:spLocks noGrp="1"/>
          </p:cNvSpPr>
          <p:nvPr>
            <p:ph type="body" idx="7"/>
          </p:nvPr>
        </p:nvSpPr>
        <p:spPr>
          <a:xfrm>
            <a:off x="4663450" y="317214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64" name="Google Shape;64;p8"/>
          <p:cNvSpPr txBox="1">
            <a:spLocks noGrp="1"/>
          </p:cNvSpPr>
          <p:nvPr>
            <p:ph type="subTitle" idx="8"/>
          </p:nvPr>
        </p:nvSpPr>
        <p:spPr>
          <a:xfrm>
            <a:off x="4663440" y="277840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Tree>
    <p:extLst>
      <p:ext uri="{BB962C8B-B14F-4D97-AF65-F5344CB8AC3E}">
        <p14:creationId xmlns:p14="http://schemas.microsoft.com/office/powerpoint/2010/main" val="3212919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ameday">
    <p:bg>
      <p:bgPr>
        <a:solidFill>
          <a:srgbClr val="66666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64025"/>
            <a:ext cx="85206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rgbClr val="FFFFFF"/>
              </a:buClr>
              <a:buSzPts val="2000"/>
              <a:buFont typeface="Roboto Light"/>
              <a:buNone/>
              <a:defRPr sz="2000">
                <a:solidFill>
                  <a:srgbClr val="FFFFFF"/>
                </a:solidFill>
                <a:latin typeface="Roboto Light"/>
                <a:ea typeface="Roboto Light"/>
                <a:cs typeface="Roboto Light"/>
                <a:sym typeface="Roboto Light"/>
              </a:defRPr>
            </a:lvl1pPr>
            <a:lvl2pPr lvl="1">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2pPr>
            <a:lvl3pPr lvl="2">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3pPr>
            <a:lvl4pPr lvl="3">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4pPr>
            <a:lvl5pPr lvl="4">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5pPr>
            <a:lvl6pPr lvl="5">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6pPr>
            <a:lvl7pPr lvl="6">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7pPr>
            <a:lvl8pPr lvl="7">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8pPr>
            <a:lvl9pPr lvl="8">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9pPr>
          </a:lstStyle>
          <a:p>
            <a:endParaRPr/>
          </a:p>
        </p:txBody>
      </p:sp>
      <p:sp>
        <p:nvSpPr>
          <p:cNvPr id="7" name="Google Shape;7;p1"/>
          <p:cNvSpPr txBox="1">
            <a:spLocks noGrp="1"/>
          </p:cNvSpPr>
          <p:nvPr>
            <p:ph type="body" idx="1"/>
          </p:nvPr>
        </p:nvSpPr>
        <p:spPr>
          <a:xfrm>
            <a:off x="311700" y="636725"/>
            <a:ext cx="8520600" cy="3932100"/>
          </a:xfrm>
          <a:prstGeom prst="rect">
            <a:avLst/>
          </a:prstGeom>
          <a:noFill/>
          <a:ln>
            <a:noFill/>
          </a:ln>
        </p:spPr>
        <p:txBody>
          <a:bodyPr spcFirstLastPara="1" wrap="square" lIns="91425" tIns="91425" rIns="91425" bIns="91425" anchor="t" anchorCtr="0">
            <a:noAutofit/>
          </a:bodyPr>
          <a:lstStyle>
            <a:lvl1pPr marL="457200" lvl="0" indent="-292100">
              <a:lnSpc>
                <a:spcPct val="104000"/>
              </a:lnSpc>
              <a:spcBef>
                <a:spcPts val="0"/>
              </a:spcBef>
              <a:spcAft>
                <a:spcPts val="0"/>
              </a:spcAft>
              <a:buClr>
                <a:srgbClr val="FFFFFF"/>
              </a:buClr>
              <a:buSzPts val="1000"/>
              <a:buFont typeface="Roboto"/>
              <a:buChar char="●"/>
              <a:defRPr sz="1000">
                <a:solidFill>
                  <a:srgbClr val="FFFFFF"/>
                </a:solidFill>
                <a:latin typeface="Roboto"/>
                <a:ea typeface="Roboto"/>
                <a:cs typeface="Roboto"/>
                <a:sym typeface="Roboto"/>
              </a:defRPr>
            </a:lvl1pPr>
            <a:lvl2pPr marL="914400" lvl="1"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2pPr>
            <a:lvl3pPr marL="1371600" lvl="2" indent="-292100">
              <a:lnSpc>
                <a:spcPct val="104000"/>
              </a:lnSpc>
              <a:spcBef>
                <a:spcPts val="800"/>
              </a:spcBef>
              <a:spcAft>
                <a:spcPts val="0"/>
              </a:spcAft>
              <a:buClr>
                <a:srgbClr val="FFFFFF"/>
              </a:buClr>
              <a:buSzPts val="1000"/>
              <a:buFont typeface="Roboto"/>
              <a:buChar char="■"/>
              <a:defRPr sz="1000" u="sng">
                <a:solidFill>
                  <a:srgbClr val="FFFFFF"/>
                </a:solidFill>
                <a:latin typeface="Roboto"/>
                <a:ea typeface="Roboto"/>
                <a:cs typeface="Roboto"/>
                <a:sym typeface="Roboto"/>
              </a:defRPr>
            </a:lvl3pPr>
            <a:lvl4pPr marL="1828800" lvl="3" indent="-292100">
              <a:lnSpc>
                <a:spcPct val="104000"/>
              </a:lnSpc>
              <a:spcBef>
                <a:spcPts val="800"/>
              </a:spcBef>
              <a:spcAft>
                <a:spcPts val="0"/>
              </a:spcAft>
              <a:buClr>
                <a:srgbClr val="FFFFFF"/>
              </a:buClr>
              <a:buSzPts val="1000"/>
              <a:buFont typeface="Roboto"/>
              <a:buChar char="●"/>
              <a:defRPr sz="1000">
                <a:solidFill>
                  <a:srgbClr val="FFFFFF"/>
                </a:solidFill>
                <a:latin typeface="Roboto"/>
                <a:ea typeface="Roboto"/>
                <a:cs typeface="Roboto"/>
                <a:sym typeface="Roboto"/>
              </a:defRPr>
            </a:lvl4pPr>
            <a:lvl5pPr marL="2286000" lvl="4"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5pPr>
            <a:lvl6pPr marL="2743200" lvl="5" indent="-292100">
              <a:lnSpc>
                <a:spcPct val="104000"/>
              </a:lnSpc>
              <a:spcBef>
                <a:spcPts val="800"/>
              </a:spcBef>
              <a:spcAft>
                <a:spcPts val="0"/>
              </a:spcAft>
              <a:buClr>
                <a:srgbClr val="FFFFFF"/>
              </a:buClr>
              <a:buSzPts val="1000"/>
              <a:buFont typeface="Roboto"/>
              <a:buChar char="■"/>
              <a:defRPr sz="1000" u="sng">
                <a:solidFill>
                  <a:srgbClr val="FFFFFF"/>
                </a:solidFill>
                <a:latin typeface="Roboto"/>
                <a:ea typeface="Roboto"/>
                <a:cs typeface="Roboto"/>
                <a:sym typeface="Roboto"/>
              </a:defRPr>
            </a:lvl6pPr>
            <a:lvl7pPr marL="3200400" lvl="6" indent="-292100">
              <a:lnSpc>
                <a:spcPct val="104000"/>
              </a:lnSpc>
              <a:spcBef>
                <a:spcPts val="800"/>
              </a:spcBef>
              <a:spcAft>
                <a:spcPts val="0"/>
              </a:spcAft>
              <a:buClr>
                <a:srgbClr val="FFFFFF"/>
              </a:buClr>
              <a:buSzPts val="1000"/>
              <a:buFont typeface="Roboto"/>
              <a:buChar char="●"/>
              <a:defRPr sz="1000">
                <a:solidFill>
                  <a:srgbClr val="FFFFFF"/>
                </a:solidFill>
                <a:latin typeface="Roboto"/>
                <a:ea typeface="Roboto"/>
                <a:cs typeface="Roboto"/>
                <a:sym typeface="Roboto"/>
              </a:defRPr>
            </a:lvl7pPr>
            <a:lvl8pPr marL="3657600" lvl="7"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8pPr>
            <a:lvl9pPr marL="4114800" lvl="8" indent="-292100">
              <a:lnSpc>
                <a:spcPct val="104000"/>
              </a:lnSpc>
              <a:spcBef>
                <a:spcPts val="800"/>
              </a:spcBef>
              <a:spcAft>
                <a:spcPts val="800"/>
              </a:spcAft>
              <a:buClr>
                <a:srgbClr val="FFFFFF"/>
              </a:buClr>
              <a:buSzPts val="1000"/>
              <a:buFont typeface="Roboto"/>
              <a:buChar char="■"/>
              <a:defRPr sz="1000" u="sng">
                <a:solidFill>
                  <a:srgbClr val="FFFFFF"/>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90450" y="4873575"/>
            <a:ext cx="548700" cy="269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7" r:id="rId6"/>
    <p:sldLayoutId id="2147483659" r:id="rId7"/>
    <p:sldLayoutId id="2147483660" r:id="rId8"/>
    <p:sldLayoutId id="2147483661"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BredaUniversityADSAI/2024-25d-fai2-adsai-group-nlp11.gi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JeremyvanGorp232189/2025_D.git" TargetMode="External"/><Relationship Id="rId5" Type="http://schemas.openxmlformats.org/officeDocument/2006/relationships/image" Target="../media/image2.jpg"/><Relationship Id="rId4" Type="http://schemas.openxmlformats.org/officeDocument/2006/relationships/hyperlink" Target="https://github.com/JeremyvanGorp232189/2025_D/blob/d9a9db39da60cea5bb42ae12988fdab2de81984d/Assessment%20Rubric%20Y2D%202025%20final.xlsx"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hyperlink" Target="https://github.com/JeremyvanGorp232189/2025_D/blob/d9a9db39da60cea5bb42ae12988fdab2de81984d/LearningLog2024-25Y2D_232189.pptx" TargetMode="External"/><Relationship Id="rId7"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hyperlink" Target="https://github.com/JeremyvanGorp232189/2025_D/blob/0fe91d618017a18725f0959ecb79bcc9e0d5cbe5/Assessment%20Rubric%20Y2D%202025%20final.xlsx" TargetMode="External"/><Relationship Id="rId10" Type="http://schemas.openxmlformats.org/officeDocument/2006/relationships/image" Target="../media/image19.png"/><Relationship Id="rId4" Type="http://schemas.openxmlformats.org/officeDocument/2006/relationships/hyperlink" Target="https://dev.azure.com/2025-ADSAI-Y2D/CV8/_sprints/taskboard/CV8%20Team/CV8/Sprint%201" TargetMode="External"/><Relationship Id="rId9" Type="http://schemas.openxmlformats.org/officeDocument/2006/relationships/image" Target="../media/image1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github.com/JeremyvanGorp232189/2025_D/blob/d9a9db39da60cea5bb42ae12988fdab2de81984d/LearningLog2024-25Y2D_232189.pptx" TargetMode="External"/><Relationship Id="rId7"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hyperlink" Target="https://github.com/JeremyvanGorp232189/2025_D/blob/0fe91d618017a18725f0959ecb79bcc9e0d5cbe5/Assessment%20Rubric%20Y2D%202025%20final.xlsx" TargetMode="External"/><Relationship Id="rId4" Type="http://schemas.openxmlformats.org/officeDocument/2006/relationships/hyperlink" Target="https://dev.azure.com/2025-ADSAI-Y2D/CV8/_sprints/taskboard/CV8%20Team/CV8/Sprint%201" TargetMode="External"/><Relationship Id="rId9" Type="http://schemas.openxmlformats.org/officeDocument/2006/relationships/image" Target="../media/image1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8" Type="http://schemas.openxmlformats.org/officeDocument/2006/relationships/hyperlink" Target="https://github.com/BredaUniversityADSAI/2024-25d-fai2-adsai-group-nlp11/blob/e65dbc198ecca76aff7a1986aec1a0e2c187d9b7/CV8/src/training/components/environment.yml" TargetMode="External"/><Relationship Id="rId13" Type="http://schemas.openxmlformats.org/officeDocument/2006/relationships/hyperlink" Target="https://github.com/BredaUniversityADSAI/2024-25d-fai2-adsai-group-nlp11/blob/e65dbc198ecca76aff7a1986aec1a0e2c187d9b7/CV8/src/training/components/train.py" TargetMode="External"/><Relationship Id="rId3" Type="http://schemas.openxmlformats.org/officeDocument/2006/relationships/hyperlink" Target="https://github.com/JeremyvanGorp232189/2025_D/blob/d9a9db39da60cea5bb42ae12988fdab2de81984d/LearningLog2024-25Y2D_232189.pptx" TargetMode="External"/><Relationship Id="rId7" Type="http://schemas.openxmlformats.org/officeDocument/2006/relationships/hyperlink" Target="https://github.com/BredaUniversityADSAI/2024-25d-fai2-adsai-group-nlp11/blob/e65dbc198ecca76aff7a1986aec1a0e2c187d9b7/CV8/src/training/components/compare.py" TargetMode="External"/><Relationship Id="rId12" Type="http://schemas.openxmlformats.org/officeDocument/2006/relationships/hyperlink" Target="https://github.com/BredaUniversityADSAI/2024-25d-fai2-adsai-group-nlp11/blob/e65dbc198ecca76aff7a1986aec1a0e2c187d9b7/CV8/src/training/components/setup_monitoring.py" TargetMode="External"/><Relationship Id="rId17" Type="http://schemas.openxmlformats.org/officeDocument/2006/relationships/image" Target="../media/image23.jpeg"/><Relationship Id="rId2" Type="http://schemas.openxmlformats.org/officeDocument/2006/relationships/notesSlide" Target="../notesSlides/notesSlide34.xml"/><Relationship Id="rId16" Type="http://schemas.openxmlformats.org/officeDocument/2006/relationships/hyperlink" Target="https://github.com/BredaUniversityADSAI/2024-25d-fai2-adsai-group-nlp11/blob/e65dbc198ecca76aff7a1986aec1a0e2c187d9b7/Cost_effectiveness.pdf" TargetMode="External"/><Relationship Id="rId1" Type="http://schemas.openxmlformats.org/officeDocument/2006/relationships/slideLayout" Target="../slideLayouts/slideLayout5.xml"/><Relationship Id="rId6" Type="http://schemas.openxmlformats.org/officeDocument/2006/relationships/hyperlink" Target="https://github.com/BredaUniversityADSAI/2024-25d-fai2-adsai-group-nlp11/tree/dev/CV8/src/training/components" TargetMode="External"/><Relationship Id="rId11" Type="http://schemas.openxmlformats.org/officeDocument/2006/relationships/hyperlink" Target="https://github.com/BredaUniversityADSAI/2024-25d-fai2-adsai-group-nlp11/blob/e65dbc198ecca76aff7a1986aec1a0e2c187d9b7/CV8/src/training/components/register.py" TargetMode="External"/><Relationship Id="rId5" Type="http://schemas.openxmlformats.org/officeDocument/2006/relationships/hyperlink" Target="https://github.com/JeremyvanGorp232189/2025_D/blob/0fe91d618017a18725f0959ecb79bcc9e0d5cbe5/Assessment%20Rubric%20Y2D%202025%20final.xlsx" TargetMode="External"/><Relationship Id="rId15" Type="http://schemas.openxmlformats.org/officeDocument/2006/relationships/hyperlink" Target="https://github.com/BredaUniversityADSAI/2024-25d-fai2-adsai-group-nlp11/blob/e65dbc198ecca76aff7a1986aec1a0e2c187d9b7/CV8/src/training/components/train_hpo.yml" TargetMode="External"/><Relationship Id="rId10" Type="http://schemas.openxmlformats.org/officeDocument/2006/relationships/hyperlink" Target="https://github.com/BredaUniversityADSAI/2024-25d-fai2-adsai-group-nlp11/blob/e65dbc198ecca76aff7a1986aec1a0e2c187d9b7/CV8/src/training/components/preprocess.py" TargetMode="External"/><Relationship Id="rId4" Type="http://schemas.openxmlformats.org/officeDocument/2006/relationships/hyperlink" Target="https://dev.azure.com/2025-ADSAI-Y2D/CV8/_sprints/taskboard/CV8%20Team/CV8/Sprint%201" TargetMode="External"/><Relationship Id="rId9" Type="http://schemas.openxmlformats.org/officeDocument/2006/relationships/hyperlink" Target="https://github.com/BredaUniversityADSAI/2024-25d-fai2-adsai-group-nlp11/blob/e65dbc198ecca76aff7a1986aec1a0e2c187d9b7/CV8/src/training/components/evaluate.py" TargetMode="External"/><Relationship Id="rId14" Type="http://schemas.openxmlformats.org/officeDocument/2006/relationships/hyperlink" Target="https://github.com/BredaUniversityADSAI/2024-25d-fai2-adsai-group-nlp11/blob/e65dbc198ecca76aff7a1986aec1a0e2c187d9b7/CV8/src/training/components/train_hpo.py"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hyperlink" Target="https://github.com/BredaUniversityADSAI/2024-25d-fai2-adsai-group-nlp11/blob/e65dbc198ecca76aff7a1986aec1a0e2c187d9b7/CV8/src/readme.md" TargetMode="External"/><Relationship Id="rId13" Type="http://schemas.openxmlformats.org/officeDocument/2006/relationships/hyperlink" Target="https://github.com/BredaUniversityADSAI/2024-25d-fai2-adsai-group-nlp11/blob/e65dbc198ecca76aff7a1986aec1a0e2c187d9b7/CV8/src/training/components/register.py" TargetMode="External"/><Relationship Id="rId18" Type="http://schemas.openxmlformats.org/officeDocument/2006/relationships/hyperlink" Target="https://github.com/BredaUniversityADSAI/2024-25d-fai2-adsai-group-nlp11/blob/e65dbc198ecca76aff7a1986aec1a0e2c187d9b7/CV8/src/monitoring/Dockerfile" TargetMode="External"/><Relationship Id="rId3" Type="http://schemas.openxmlformats.org/officeDocument/2006/relationships/hyperlink" Target="https://github.com/JeremyvanGorp232189/2025_D/blob/d9a9db39da60cea5bb42ae12988fdab2de81984d/LearningLog2024-25Y2D_232189.pptx" TargetMode="External"/><Relationship Id="rId7" Type="http://schemas.openxmlformats.org/officeDocument/2006/relationships/hyperlink" Target="https://github.com/BredaUniversityADSAI/2024-25d-fai2-adsai-group-nlp11/tree/e65dbc198ecca76aff7a1986aec1a0e2c187d9b7/CV8/src/monitoring" TargetMode="External"/><Relationship Id="rId12" Type="http://schemas.openxmlformats.org/officeDocument/2006/relationships/hyperlink" Target="https://github.com/BredaUniversityADSAI/2024-25d-fai2-adsai-group-nlp11/blob/e65dbc198ecca76aff7a1986aec1a0e2c187d9b7/CV8/src/training/components/preprocess.py" TargetMode="External"/><Relationship Id="rId17" Type="http://schemas.openxmlformats.org/officeDocument/2006/relationships/hyperlink" Target="https://github.com/BredaUniversityADSAI/2024-25d-fai2-adsai-group-nlp11/blob/e65dbc198ecca76aff7a1986aec1a0e2c187d9b7/CV8/src/training/components/train_hpo.yml" TargetMode="External"/><Relationship Id="rId2" Type="http://schemas.openxmlformats.org/officeDocument/2006/relationships/notesSlide" Target="../notesSlides/notesSlide36.xml"/><Relationship Id="rId16" Type="http://schemas.openxmlformats.org/officeDocument/2006/relationships/hyperlink" Target="https://github.com/BredaUniversityADSAI/2024-25d-fai2-adsai-group-nlp11/blob/e65dbc198ecca76aff7a1986aec1a0e2c187d9b7/CV8/src/training/components/train_hpo.py" TargetMode="External"/><Relationship Id="rId20" Type="http://schemas.openxmlformats.org/officeDocument/2006/relationships/hyperlink" Target="https://github.com/BredaUniversityADSAI/2024-25d-fai2-adsai-group-nlp11/blob/e65dbc198ecca76aff7a1986aec1a0e2c187d9b7/CV8/src/monitoring/deploy.py" TargetMode="External"/><Relationship Id="rId1" Type="http://schemas.openxmlformats.org/officeDocument/2006/relationships/slideLayout" Target="../slideLayouts/slideLayout5.xml"/><Relationship Id="rId6" Type="http://schemas.openxmlformats.org/officeDocument/2006/relationships/hyperlink" Target="https://github.com/BredaUniversityADSAI/2024-25d-fai2-adsai-group-nlp11/tree/dev/CV8/src/training/components" TargetMode="External"/><Relationship Id="rId11" Type="http://schemas.openxmlformats.org/officeDocument/2006/relationships/hyperlink" Target="https://github.com/BredaUniversityADSAI/2024-25d-fai2-adsai-group-nlp11/blob/e65dbc198ecca76aff7a1986aec1a0e2c187d9b7/CV8/src/training/components/evaluate.py" TargetMode="External"/><Relationship Id="rId5" Type="http://schemas.openxmlformats.org/officeDocument/2006/relationships/hyperlink" Target="https://github.com/JeremyvanGorp232189/2025_D/blob/0fe91d618017a18725f0959ecb79bcc9e0d5cbe5/Assessment%20Rubric%20Y2D%202025%20final.xlsx" TargetMode="External"/><Relationship Id="rId15" Type="http://schemas.openxmlformats.org/officeDocument/2006/relationships/hyperlink" Target="https://github.com/BredaUniversityADSAI/2024-25d-fai2-adsai-group-nlp11/blob/e65dbc198ecca76aff7a1986aec1a0e2c187d9b7/CV8/src/training/components/train.py" TargetMode="External"/><Relationship Id="rId10" Type="http://schemas.openxmlformats.org/officeDocument/2006/relationships/hyperlink" Target="https://github.com/BredaUniversityADSAI/2024-25d-fai2-adsai-group-nlp11/blob/e65dbc198ecca76aff7a1986aec1a0e2c187d9b7/CV8/src/training/components/environment.yml" TargetMode="External"/><Relationship Id="rId19" Type="http://schemas.openxmlformats.org/officeDocument/2006/relationships/hyperlink" Target="https://github.com/BredaUniversityADSAI/2024-25d-fai2-adsai-group-nlp11/blob/e65dbc198ecca76aff7a1986aec1a0e2c187d9b7/CV8/src/monitoring/app.py" TargetMode="External"/><Relationship Id="rId4" Type="http://schemas.openxmlformats.org/officeDocument/2006/relationships/hyperlink" Target="https://dev.azure.com/2025-ADSAI-Y2D/CV8/_sprints/taskboard/CV8%20Team/CV8/Sprint%201" TargetMode="External"/><Relationship Id="rId9" Type="http://schemas.openxmlformats.org/officeDocument/2006/relationships/hyperlink" Target="https://github.com/BredaUniversityADSAI/2024-25d-fai2-adsai-group-nlp11/blob/e65dbc198ecca76aff7a1986aec1a0e2c187d9b7/CV8/src/training/components/compare.py" TargetMode="External"/><Relationship Id="rId14" Type="http://schemas.openxmlformats.org/officeDocument/2006/relationships/hyperlink" Target="https://github.com/BredaUniversityADSAI/2024-25d-fai2-adsai-group-nlp11/blob/e65dbc198ecca76aff7a1986aec1a0e2c187d9b7/CV8/src/training/components/setup_monitoring.py"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hyperlink" Target="https://github.com/BredaUniversityADSAI/2024-25d-fai2-adsai-group-nlp11/tree/ac92de7ae28bf035904a5dbea6a2b1a7736359d9/CV8/tests" TargetMode="External"/><Relationship Id="rId13" Type="http://schemas.openxmlformats.org/officeDocument/2006/relationships/hyperlink" Target="https://github.com/BredaUniversityADSAI/2024-25d-fai2-adsai-group-nlp11/blob/ac92de7ae28bf035904a5dbea6a2b1a7736359d9/CV8/tests/test_predictor.py" TargetMode="External"/><Relationship Id="rId18" Type="http://schemas.openxmlformats.org/officeDocument/2006/relationships/image" Target="../media/image26.png"/><Relationship Id="rId3" Type="http://schemas.openxmlformats.org/officeDocument/2006/relationships/hyperlink" Target="https://github.com/JeremyvanGorp232189/2025_D/blob/d9a9db39da60cea5bb42ae12988fdab2de81984d/LearningLog2024-25Y2D_232189.pptx" TargetMode="External"/><Relationship Id="rId7" Type="http://schemas.openxmlformats.org/officeDocument/2006/relationships/hyperlink" Target="https://github.com/BredaUniversityADSAI/2024-25d-fai2-adsai-group-nlp11/blob/8b257313cf3d29a115a566b4ac7de9dcf0c5ca32/CV8/src/frontend/emotion/README.md" TargetMode="External"/><Relationship Id="rId12" Type="http://schemas.openxmlformats.org/officeDocument/2006/relationships/hyperlink" Target="https://github.com/BredaUniversityADSAI/2024-25d-fai2-adsai-group-nlp11/blob/ac92de7ae28bf035904a5dbea6a2b1a7736359d9/CV8/tests/test_main.ipynb" TargetMode="External"/><Relationship Id="rId17" Type="http://schemas.openxmlformats.org/officeDocument/2006/relationships/image" Target="../media/image25.png"/><Relationship Id="rId2" Type="http://schemas.openxmlformats.org/officeDocument/2006/relationships/notesSlide" Target="../notesSlides/notesSlide38.xml"/><Relationship Id="rId16"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hyperlink" Target="https://github.com/BredaUniversityADSAI/2024-25d-fai2-adsai-group-nlp11/blob/e65dbc198ecca76aff7a1986aec1a0e2c187d9b7/CV8/src/frontend/emotion/index.html" TargetMode="External"/><Relationship Id="rId11" Type="http://schemas.openxmlformats.org/officeDocument/2006/relationships/hyperlink" Target="https://github.com/BredaUniversityADSAI/2024-25d-fai2-adsai-group-nlp11/blob/ac92de7ae28bf035904a5dbea6a2b1a7736359d9/CV8/tests/test_feedback_api.ipynb" TargetMode="External"/><Relationship Id="rId5" Type="http://schemas.openxmlformats.org/officeDocument/2006/relationships/hyperlink" Target="https://github.com/JeremyvanGorp232189/2025_D/blob/0fe91d618017a18725f0959ecb79bcc9e0d5cbe5/Assessment%20Rubric%20Y2D%202025%20final.xlsx" TargetMode="External"/><Relationship Id="rId15" Type="http://schemas.openxmlformats.org/officeDocument/2006/relationships/hyperlink" Target="https://github.com/BredaUniversityADSAI/2024-25d-fai2-adsai-group-nlp11/blob/ac92de7ae28bf035904a5dbea6a2b1a7736359d9/CV8/tests/test_train_full_pipeline.ipynb" TargetMode="External"/><Relationship Id="rId10" Type="http://schemas.openxmlformats.org/officeDocument/2006/relationships/hyperlink" Target="https://github.com/BredaUniversityADSAI/2024-25d-fai2-adsai-group-nlp11/blob/ac92de7ae28bf035904a5dbea6a2b1a7736359d9/CV8/tests/test_emotion_inference_components.ipynb" TargetMode="External"/><Relationship Id="rId4" Type="http://schemas.openxmlformats.org/officeDocument/2006/relationships/hyperlink" Target="https://dev.azure.com/2025-ADSAI-Y2D/CV8/_sprints/taskboard/CV8%20Team/CV8/Sprint%201" TargetMode="External"/><Relationship Id="rId9" Type="http://schemas.openxmlformats.org/officeDocument/2006/relationships/hyperlink" Target="https://github.com/BredaUniversityADSAI/2024-25d-fai2-adsai-group-nlp11/blob/ac92de7ae28bf035904a5dbea6a2b1a7736359d9/CV8/tests/test_docs.ipynb" TargetMode="External"/><Relationship Id="rId14" Type="http://schemas.openxmlformats.org/officeDocument/2006/relationships/hyperlink" Target="https://github.com/BredaUniversityADSAI/2024-25d-fai2-adsai-group-nlp11/blob/ac92de7ae28bf035904a5dbea6a2b1a7736359d9/CV8/tests/test_supporting_files.ipynb"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s://github.com/BredaUniversityADSAI/2024-25d-fai2-adsai-group-nlp11/blob/e65dbc198ecca76aff7a1986aec1a0e2c187d9b7/CV8/src/readme.md" TargetMode="External"/><Relationship Id="rId13" Type="http://schemas.openxmlformats.org/officeDocument/2006/relationships/hyperlink" Target="https://github.com/BredaUniversityADSAI/2024-25d-fai2-adsai-group-nlp11/blob/e65dbc198ecca76aff7a1986aec1a0e2c187d9b7/CV8/src/training/components/register.py" TargetMode="External"/><Relationship Id="rId18" Type="http://schemas.openxmlformats.org/officeDocument/2006/relationships/hyperlink" Target="https://github.com/BredaUniversityADSAI/2024-25d-fai2-adsai-group-nlp11/blob/e65dbc198ecca76aff7a1986aec1a0e2c187d9b7/CV8/src/monitoring/Dockerfile" TargetMode="External"/><Relationship Id="rId3" Type="http://schemas.openxmlformats.org/officeDocument/2006/relationships/hyperlink" Target="https://github.com/JeremyvanGorp232189/2025_D/blob/d9a9db39da60cea5bb42ae12988fdab2de81984d/LearningLog2024-25Y2D_232189.pptx" TargetMode="External"/><Relationship Id="rId7" Type="http://schemas.openxmlformats.org/officeDocument/2006/relationships/hyperlink" Target="https://github.com/BredaUniversityADSAI/2024-25d-fai2-adsai-group-nlp11/tree/e65dbc198ecca76aff7a1986aec1a0e2c187d9b7/CV8/src/monitoring" TargetMode="External"/><Relationship Id="rId12" Type="http://schemas.openxmlformats.org/officeDocument/2006/relationships/hyperlink" Target="https://github.com/BredaUniversityADSAI/2024-25d-fai2-adsai-group-nlp11/blob/e65dbc198ecca76aff7a1986aec1a0e2c187d9b7/CV8/src/training/components/preprocess.py" TargetMode="External"/><Relationship Id="rId17" Type="http://schemas.openxmlformats.org/officeDocument/2006/relationships/hyperlink" Target="https://github.com/BredaUniversityADSAI/2024-25d-fai2-adsai-group-nlp11/blob/e65dbc198ecca76aff7a1986aec1a0e2c187d9b7/CV8/src/training/components/train_hpo.yml" TargetMode="External"/><Relationship Id="rId2" Type="http://schemas.openxmlformats.org/officeDocument/2006/relationships/notesSlide" Target="../notesSlides/notesSlide39.xml"/><Relationship Id="rId16" Type="http://schemas.openxmlformats.org/officeDocument/2006/relationships/hyperlink" Target="https://github.com/BredaUniversityADSAI/2024-25d-fai2-adsai-group-nlp11/blob/e65dbc198ecca76aff7a1986aec1a0e2c187d9b7/CV8/src/training/components/train_hpo.py" TargetMode="External"/><Relationship Id="rId20" Type="http://schemas.openxmlformats.org/officeDocument/2006/relationships/hyperlink" Target="https://github.com/BredaUniversityADSAI/2024-25d-fai2-adsai-group-nlp11/blob/e65dbc198ecca76aff7a1986aec1a0e2c187d9b7/CV8/src/monitoring/deploy.py" TargetMode="External"/><Relationship Id="rId1" Type="http://schemas.openxmlformats.org/officeDocument/2006/relationships/slideLayout" Target="../slideLayouts/slideLayout5.xml"/><Relationship Id="rId6" Type="http://schemas.openxmlformats.org/officeDocument/2006/relationships/hyperlink" Target="https://github.com/BredaUniversityADSAI/2024-25d-fai2-adsai-group-nlp11/tree/dev/CV8/src/training/components" TargetMode="External"/><Relationship Id="rId11" Type="http://schemas.openxmlformats.org/officeDocument/2006/relationships/hyperlink" Target="https://github.com/BredaUniversityADSAI/2024-25d-fai2-adsai-group-nlp11/blob/e65dbc198ecca76aff7a1986aec1a0e2c187d9b7/CV8/src/training/components/evaluate.py" TargetMode="External"/><Relationship Id="rId5" Type="http://schemas.openxmlformats.org/officeDocument/2006/relationships/hyperlink" Target="https://github.com/JeremyvanGorp232189/2025_D/blob/0fe91d618017a18725f0959ecb79bcc9e0d5cbe5/Assessment%20Rubric%20Y2D%202025%20final.xlsx" TargetMode="External"/><Relationship Id="rId15" Type="http://schemas.openxmlformats.org/officeDocument/2006/relationships/hyperlink" Target="https://github.com/BredaUniversityADSAI/2024-25d-fai2-adsai-group-nlp11/blob/e65dbc198ecca76aff7a1986aec1a0e2c187d9b7/CV8/src/training/components/train.py" TargetMode="External"/><Relationship Id="rId10" Type="http://schemas.openxmlformats.org/officeDocument/2006/relationships/hyperlink" Target="https://github.com/BredaUniversityADSAI/2024-25d-fai2-adsai-group-nlp11/blob/e65dbc198ecca76aff7a1986aec1a0e2c187d9b7/CV8/src/training/components/environment.yml" TargetMode="External"/><Relationship Id="rId19" Type="http://schemas.openxmlformats.org/officeDocument/2006/relationships/hyperlink" Target="https://github.com/BredaUniversityADSAI/2024-25d-fai2-adsai-group-nlp11/blob/e65dbc198ecca76aff7a1986aec1a0e2c187d9b7/CV8/src/monitoring/app.py" TargetMode="External"/><Relationship Id="rId4" Type="http://schemas.openxmlformats.org/officeDocument/2006/relationships/hyperlink" Target="https://dev.azure.com/2025-ADSAI-Y2D/CV8/_sprints/taskboard/CV8%20Team/CV8/Sprint%201" TargetMode="External"/><Relationship Id="rId9" Type="http://schemas.openxmlformats.org/officeDocument/2006/relationships/hyperlink" Target="https://github.com/BredaUniversityADSAI/2024-25d-fai2-adsai-group-nlp11/blob/e65dbc198ecca76aff7a1986aec1a0e2c187d9b7/CV8/src/training/components/compare.py" TargetMode="External"/><Relationship Id="rId14" Type="http://schemas.openxmlformats.org/officeDocument/2006/relationships/hyperlink" Target="https://github.com/BredaUniversityADSAI/2024-25d-fai2-adsai-group-nlp11/blob/e65dbc198ecca76aff7a1986aec1a0e2c187d9b7/CV8/src/training/components/setup_monitoring.py"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hyperlink" Target="https://github.com/BredaUniversityADSAI/2024-25d-fai2-adsai-group-nlp11/blob/e65dbc198ecca76aff7a1986aec1a0e2c187d9b7/CV8/src/readme.md" TargetMode="External"/><Relationship Id="rId13" Type="http://schemas.openxmlformats.org/officeDocument/2006/relationships/hyperlink" Target="https://github.com/BredaUniversityADSAI/2024-25d-fai2-adsai-group-nlp11/blob/e65dbc198ecca76aff7a1986aec1a0e2c187d9b7/CV8/src/training/components/environment.yml" TargetMode="External"/><Relationship Id="rId18" Type="http://schemas.openxmlformats.org/officeDocument/2006/relationships/hyperlink" Target="https://github.com/BredaUniversityADSAI/2024-25d-fai2-adsai-group-nlp11/blob/e65dbc198ecca76aff7a1986aec1a0e2c187d9b7/CV8/src/training/components/train.py" TargetMode="External"/><Relationship Id="rId26" Type="http://schemas.openxmlformats.org/officeDocument/2006/relationships/hyperlink" Target="https://github.com/BredaUniversityADSAI/2024-25d-fai2-adsai-group-nlp11/blob/ac92de7ae28bf035904a5dbea6a2b1a7736359d9/CV8/tests/test_emotion_inference_components.ipynb" TargetMode="External"/><Relationship Id="rId3" Type="http://schemas.openxmlformats.org/officeDocument/2006/relationships/hyperlink" Target="https://github.com/JeremyvanGorp232189/2025_D/blob/d9a9db39da60cea5bb42ae12988fdab2de81984d/LearningLog2024-25Y2D_232189.pptx" TargetMode="External"/><Relationship Id="rId21" Type="http://schemas.openxmlformats.org/officeDocument/2006/relationships/hyperlink" Target="https://github.com/BredaUniversityADSAI/2024-25d-fai2-adsai-group-nlp11/blob/e65dbc198ecca76aff7a1986aec1a0e2c187d9b7/CV8/src/monitoring/Dockerfile" TargetMode="External"/><Relationship Id="rId7" Type="http://schemas.openxmlformats.org/officeDocument/2006/relationships/hyperlink" Target="https://github.com/BredaUniversityADSAI/2024-25d-fai2-adsai-group-nlp11/tree/e65dbc198ecca76aff7a1986aec1a0e2c187d9b7/CV8/src/monitoring" TargetMode="External"/><Relationship Id="rId12" Type="http://schemas.openxmlformats.org/officeDocument/2006/relationships/hyperlink" Target="https://github.com/BredaUniversityADSAI/2024-25d-fai2-adsai-group-nlp11/blob/e65dbc198ecca76aff7a1986aec1a0e2c187d9b7/CV8/src/training/components/compare.py" TargetMode="External"/><Relationship Id="rId17" Type="http://schemas.openxmlformats.org/officeDocument/2006/relationships/hyperlink" Target="https://github.com/BredaUniversityADSAI/2024-25d-fai2-adsai-group-nlp11/blob/e65dbc198ecca76aff7a1986aec1a0e2c187d9b7/CV8/src/training/components/setup_monitoring.py" TargetMode="External"/><Relationship Id="rId25" Type="http://schemas.openxmlformats.org/officeDocument/2006/relationships/hyperlink" Target="https://github.com/BredaUniversityADSAI/2024-25d-fai2-adsai-group-nlp11/blob/ac92de7ae28bf035904a5dbea6a2b1a7736359d9/CV8/tests/test_docs.ipynb" TargetMode="External"/><Relationship Id="rId2" Type="http://schemas.openxmlformats.org/officeDocument/2006/relationships/notesSlide" Target="../notesSlides/notesSlide40.xml"/><Relationship Id="rId16" Type="http://schemas.openxmlformats.org/officeDocument/2006/relationships/hyperlink" Target="https://github.com/BredaUniversityADSAI/2024-25d-fai2-adsai-group-nlp11/blob/e65dbc198ecca76aff7a1986aec1a0e2c187d9b7/CV8/src/training/components/register.py" TargetMode="External"/><Relationship Id="rId20" Type="http://schemas.openxmlformats.org/officeDocument/2006/relationships/hyperlink" Target="https://github.com/BredaUniversityADSAI/2024-25d-fai2-adsai-group-nlp11/blob/e65dbc198ecca76aff7a1986aec1a0e2c187d9b7/CV8/src/training/components/train_hpo.yml" TargetMode="External"/><Relationship Id="rId29" Type="http://schemas.openxmlformats.org/officeDocument/2006/relationships/hyperlink" Target="https://github.com/BredaUniversityADSAI/2024-25d-fai2-adsai-group-nlp11/blob/ac92de7ae28bf035904a5dbea6a2b1a7736359d9/CV8/tests/test_predictor.py" TargetMode="External"/><Relationship Id="rId1" Type="http://schemas.openxmlformats.org/officeDocument/2006/relationships/slideLayout" Target="../slideLayouts/slideLayout5.xml"/><Relationship Id="rId6" Type="http://schemas.openxmlformats.org/officeDocument/2006/relationships/hyperlink" Target="https://github.com/BredaUniversityADSAI/2024-25d-fai2-adsai-group-nlp11/tree/dev/CV8/src/training/components" TargetMode="External"/><Relationship Id="rId11" Type="http://schemas.openxmlformats.org/officeDocument/2006/relationships/hyperlink" Target="https://www.emotionai.tech/" TargetMode="External"/><Relationship Id="rId24" Type="http://schemas.openxmlformats.org/officeDocument/2006/relationships/hyperlink" Target="https://github.com/BredaUniversityADSAI/2024-25d-fai2-adsai-group-nlp11/tree/ac92de7ae28bf035904a5dbea6a2b1a7736359d9/CV8/tests" TargetMode="External"/><Relationship Id="rId5" Type="http://schemas.openxmlformats.org/officeDocument/2006/relationships/hyperlink" Target="https://github.com/JeremyvanGorp232189/2025_D/blob/0fe91d618017a18725f0959ecb79bcc9e0d5cbe5/Assessment%20Rubric%20Y2D%202025%20final.xlsx" TargetMode="External"/><Relationship Id="rId15" Type="http://schemas.openxmlformats.org/officeDocument/2006/relationships/hyperlink" Target="https://github.com/BredaUniversityADSAI/2024-25d-fai2-adsai-group-nlp11/blob/e65dbc198ecca76aff7a1986aec1a0e2c187d9b7/CV8/src/training/components/preprocess.py" TargetMode="External"/><Relationship Id="rId23" Type="http://schemas.openxmlformats.org/officeDocument/2006/relationships/hyperlink" Target="https://github.com/BredaUniversityADSAI/2024-25d-fai2-adsai-group-nlp11/blob/e65dbc198ecca76aff7a1986aec1a0e2c187d9b7/CV8/src/monitoring/deploy.py" TargetMode="External"/><Relationship Id="rId28" Type="http://schemas.openxmlformats.org/officeDocument/2006/relationships/hyperlink" Target="https://github.com/BredaUniversityADSAI/2024-25d-fai2-adsai-group-nlp11/blob/ac92de7ae28bf035904a5dbea6a2b1a7736359d9/CV8/tests/test_main.ipynb" TargetMode="External"/><Relationship Id="rId10" Type="http://schemas.openxmlformats.org/officeDocument/2006/relationships/hyperlink" Target="https://github.com/BredaUniversityADSAI/2024-25d-fai2-adsai-group-nlp11/blob/ac92de7ae28bf035904a5dbea6a2b1a7736359d9/CV8/src/frontend/emotion/index.html" TargetMode="External"/><Relationship Id="rId19" Type="http://schemas.openxmlformats.org/officeDocument/2006/relationships/hyperlink" Target="https://github.com/BredaUniversityADSAI/2024-25d-fai2-adsai-group-nlp11/blob/e65dbc198ecca76aff7a1986aec1a0e2c187d9b7/CV8/src/training/components/train_hpo.py" TargetMode="External"/><Relationship Id="rId31" Type="http://schemas.openxmlformats.org/officeDocument/2006/relationships/hyperlink" Target="https://github.com/BredaUniversityADSAI/2024-25d-fai2-adsai-group-nlp11/blob/ac92de7ae28bf035904a5dbea6a2b1a7736359d9/CV8/tests/test_train_full_pipeline.ipynb" TargetMode="External"/><Relationship Id="rId4" Type="http://schemas.openxmlformats.org/officeDocument/2006/relationships/hyperlink" Target="https://dev.azure.com/2025-ADSAI-Y2D/CV8/_sprints/taskboard/CV8%20Team/CV8/Sprint%201" TargetMode="External"/><Relationship Id="rId9" Type="http://schemas.openxmlformats.org/officeDocument/2006/relationships/hyperlink" Target="https://github.com/BredaUniversityADSAI/2024-25d-fai2-adsai-group-nlp11/tree/ac92de7ae28bf035904a5dbea6a2b1a7736359d9/CV8/src/frontend/emotion" TargetMode="External"/><Relationship Id="rId14" Type="http://schemas.openxmlformats.org/officeDocument/2006/relationships/hyperlink" Target="https://github.com/BredaUniversityADSAI/2024-25d-fai2-adsai-group-nlp11/blob/e65dbc198ecca76aff7a1986aec1a0e2c187d9b7/CV8/src/training/components/evaluate.py" TargetMode="External"/><Relationship Id="rId22" Type="http://schemas.openxmlformats.org/officeDocument/2006/relationships/hyperlink" Target="https://github.com/BredaUniversityADSAI/2024-25d-fai2-adsai-group-nlp11/blob/e65dbc198ecca76aff7a1986aec1a0e2c187d9b7/CV8/src/monitoring/app.py" TargetMode="External"/><Relationship Id="rId27" Type="http://schemas.openxmlformats.org/officeDocument/2006/relationships/hyperlink" Target="https://github.com/BredaUniversityADSAI/2024-25d-fai2-adsai-group-nlp11/blob/ac92de7ae28bf035904a5dbea6a2b1a7736359d9/CV8/tests/test_feedback_api.ipynb" TargetMode="External"/><Relationship Id="rId30" Type="http://schemas.openxmlformats.org/officeDocument/2006/relationships/hyperlink" Target="https://github.com/BredaUniversityADSAI/2024-25d-fai2-adsai-group-nlp11/blob/ac92de7ae28bf035904a5dbea6a2b1a7736359d9/CV8/tests/test_supporting_files.ipynb"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8" Type="http://schemas.openxmlformats.org/officeDocument/2006/relationships/hyperlink" Target="https://github.com/BredaUniversityADSAI/2024-25d-fai2-adsai-group-nlp11/blob/ac92de7ae28bf035904a5dbea6a2b1a7736359d9/CV8/src/frontend/emotion/monitoring.html" TargetMode="External"/><Relationship Id="rId13" Type="http://schemas.openxmlformats.org/officeDocument/2006/relationships/image" Target="../media/image28.png"/><Relationship Id="rId3" Type="http://schemas.openxmlformats.org/officeDocument/2006/relationships/hyperlink" Target="https://emotionai.tech/" TargetMode="External"/><Relationship Id="rId7" Type="http://schemas.openxmlformats.org/officeDocument/2006/relationships/hyperlink" Target="https://github.com/BredaUniversityADSAI/2024-25d-fai2-adsai-group-nlp11/tree/ac92de7ae28bf035904a5dbea6a2b1a7736359d9/CV8/src/frontend/emotion" TargetMode="External"/><Relationship Id="rId12"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hyperlink" Target="https://github.com/JeremyvanGorp232189/2025_D/blob/0fe91d618017a18725f0959ecb79bcc9e0d5cbe5/Assessment%20Rubric%20Y2D%202025%20final.xlsx" TargetMode="External"/><Relationship Id="rId11" Type="http://schemas.openxmlformats.org/officeDocument/2006/relationships/hyperlink" Target="https://www.emotionai.tech/" TargetMode="External"/><Relationship Id="rId5" Type="http://schemas.openxmlformats.org/officeDocument/2006/relationships/hyperlink" Target="https://dev.azure.com/2025-ADSAI-Y2D/CV8/_sprints/taskboard/CV8%20Team/CV8/Sprint%201" TargetMode="External"/><Relationship Id="rId10" Type="http://schemas.openxmlformats.org/officeDocument/2006/relationships/hyperlink" Target="https://github.com/BredaUniversityADSAI/2024-25d-fai2-adsai-group-nlp11/blob/ac92de7ae28bf035904a5dbea6a2b1a7736359d9/CV8/src/frontend/emotion/index.html" TargetMode="External"/><Relationship Id="rId4" Type="http://schemas.openxmlformats.org/officeDocument/2006/relationships/hyperlink" Target="https://github.com/JeremyvanGorp232189/2025_D/blob/d9a9db39da60cea5bb42ae12988fdab2de81984d/LearningLog2024-25Y2D_232189.pptx" TargetMode="External"/><Relationship Id="rId9" Type="http://schemas.openxmlformats.org/officeDocument/2006/relationships/hyperlink" Target="https://www.emotionai.tech/monitoring" TargetMode="External"/><Relationship Id="rId1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31.svg"/></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31.sv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BredaUniversityADSAI/2024-25c-fai2-adsai-group-group23.git"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hyperlink" Target="https://github.com/BredaUniversityADSAI/2024-25c-fai2-adsai-JeremyvanGorp232189"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2"/>
          <p:cNvSpPr txBox="1">
            <a:spLocks noGrp="1"/>
          </p:cNvSpPr>
          <p:nvPr>
            <p:ph type="ctrTitle"/>
          </p:nvPr>
        </p:nvSpPr>
        <p:spPr>
          <a:xfrm>
            <a:off x="3152899" y="548650"/>
            <a:ext cx="5700156" cy="3264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br>
              <a:rPr lang="en" dirty="0">
                <a:solidFill>
                  <a:srgbClr val="FFFFFF"/>
                </a:solidFill>
                <a:latin typeface="Roboto"/>
                <a:ea typeface="Roboto"/>
                <a:cs typeface="Roboto"/>
                <a:sym typeface="Roboto"/>
              </a:rPr>
            </a:br>
            <a:r>
              <a:rPr lang="en" dirty="0">
                <a:latin typeface="Roboto"/>
                <a:ea typeface="Roboto"/>
                <a:cs typeface="Roboto"/>
                <a:sym typeface="Roboto"/>
              </a:rPr>
              <a:t>Deployment and MLOps</a:t>
            </a:r>
            <a:br>
              <a:rPr lang="en" dirty="0">
                <a:latin typeface="Roboto"/>
                <a:ea typeface="Roboto"/>
                <a:cs typeface="Roboto"/>
                <a:sym typeface="Roboto"/>
              </a:rPr>
            </a:br>
            <a:r>
              <a:rPr lang="en" dirty="0">
                <a:latin typeface="Roboto"/>
                <a:ea typeface="Roboto"/>
                <a:cs typeface="Roboto"/>
                <a:sym typeface="Roboto"/>
              </a:rPr>
              <a:t>Creating Data-driven/ML applications</a:t>
            </a:r>
            <a:br>
              <a:rPr lang="en" sz="1500" dirty="0">
                <a:latin typeface="Roboto"/>
                <a:ea typeface="Roboto"/>
                <a:cs typeface="Roboto"/>
                <a:sym typeface="Roboto"/>
              </a:rPr>
            </a:br>
            <a:br>
              <a:rPr lang="en" dirty="0">
                <a:latin typeface="Roboto"/>
                <a:ea typeface="Roboto"/>
                <a:cs typeface="Roboto"/>
                <a:sym typeface="Roboto"/>
              </a:rPr>
            </a:br>
            <a:r>
              <a:rPr lang="nl-NL" dirty="0">
                <a:solidFill>
                  <a:srgbClr val="FFFFFF"/>
                </a:solidFill>
                <a:latin typeface="Roboto"/>
                <a:ea typeface="Roboto"/>
                <a:cs typeface="Roboto"/>
                <a:sym typeface="Roboto"/>
              </a:rPr>
              <a:t>Jeremy van Gorp</a:t>
            </a:r>
            <a:endParaRPr dirty="0">
              <a:solidFill>
                <a:srgbClr val="FFFFFF"/>
              </a:solidFill>
              <a:latin typeface="Roboto"/>
              <a:ea typeface="Roboto"/>
              <a:cs typeface="Roboto"/>
              <a:sym typeface="Roboto"/>
            </a:endParaRPr>
          </a:p>
          <a:p>
            <a:pPr lvl="0"/>
            <a:r>
              <a:rPr lang="en" dirty="0">
                <a:solidFill>
                  <a:srgbClr val="FFFFFF"/>
                </a:solidFill>
                <a:latin typeface="Roboto"/>
                <a:ea typeface="Roboto"/>
                <a:cs typeface="Roboto"/>
                <a:sym typeface="Roboto"/>
              </a:rPr>
              <a:t>232189</a:t>
            </a:r>
            <a:br>
              <a:rPr lang="en" dirty="0">
                <a:solidFill>
                  <a:srgbClr val="FFFFFF"/>
                </a:solidFill>
                <a:latin typeface="Roboto"/>
                <a:ea typeface="Roboto"/>
                <a:cs typeface="Roboto"/>
                <a:sym typeface="Roboto"/>
              </a:rPr>
            </a:br>
            <a:r>
              <a:rPr lang="en" dirty="0">
                <a:solidFill>
                  <a:srgbClr val="FFFFFF"/>
                </a:solidFill>
                <a:latin typeface="Roboto"/>
                <a:ea typeface="Roboto"/>
                <a:cs typeface="Roboto"/>
                <a:sym typeface="Roboto"/>
              </a:rPr>
              <a:t>Group: </a:t>
            </a:r>
            <a:r>
              <a:rPr lang="en-GB" dirty="0">
                <a:latin typeface="Roboto"/>
                <a:ea typeface="Roboto"/>
                <a:cs typeface="Roboto"/>
                <a:sym typeface="Roboto"/>
              </a:rPr>
              <a:t>2024-25d-fai2-adsai-group-nlp11(CV8)</a:t>
            </a:r>
            <a:endParaRPr dirty="0">
              <a:solidFill>
                <a:srgbClr val="FFFFFF"/>
              </a:solidFill>
              <a:latin typeface="Roboto"/>
              <a:ea typeface="Roboto"/>
              <a:cs typeface="Roboto"/>
              <a:sym typeface="Roboto"/>
            </a:endParaRPr>
          </a:p>
        </p:txBody>
      </p:sp>
      <p:sp>
        <p:nvSpPr>
          <p:cNvPr id="95" name="Google Shape;95;p12"/>
          <p:cNvSpPr txBox="1">
            <a:spLocks noGrp="1"/>
          </p:cNvSpPr>
          <p:nvPr>
            <p:ph type="subTitle" idx="1"/>
          </p:nvPr>
        </p:nvSpPr>
        <p:spPr>
          <a:xfrm>
            <a:off x="548650" y="2571750"/>
            <a:ext cx="2011800" cy="1406525"/>
          </a:xfrm>
          <a:prstGeom prst="rect">
            <a:avLst/>
          </a:prstGeom>
        </p:spPr>
        <p:txBody>
          <a:bodyPr spcFirstLastPara="1" wrap="square" lIns="91425" tIns="91425" rIns="91425" bIns="91425" anchor="b" anchorCtr="0">
            <a:noAutofit/>
          </a:bodyPr>
          <a:lstStyle/>
          <a:p>
            <a:pPr marL="0" indent="0">
              <a:lnSpc>
                <a:spcPct val="104000"/>
              </a:lnSpc>
            </a:pPr>
            <a:r>
              <a:rPr lang="en" sz="1800" dirty="0">
                <a:solidFill>
                  <a:srgbClr val="434343"/>
                </a:solidFill>
              </a:rPr>
              <a:t>Learning Log</a:t>
            </a:r>
            <a:r>
              <a:rPr lang="en" dirty="0">
                <a:solidFill>
                  <a:srgbClr val="434343"/>
                </a:solidFill>
              </a:rPr>
              <a:t> </a:t>
            </a:r>
            <a:endParaRPr sz="1800" dirty="0">
              <a:solidFill>
                <a:srgbClr val="434343"/>
              </a:solidFill>
            </a:endParaRPr>
          </a:p>
          <a:p>
            <a:pPr marL="0" indent="0">
              <a:lnSpc>
                <a:spcPct val="104000"/>
              </a:lnSpc>
              <a:spcBef>
                <a:spcPts val="800"/>
              </a:spcBef>
              <a:spcAft>
                <a:spcPts val="800"/>
              </a:spcAft>
            </a:pPr>
            <a:r>
              <a:rPr lang="en" dirty="0">
                <a:solidFill>
                  <a:srgbClr val="434343"/>
                </a:solidFill>
              </a:rPr>
              <a:t>Year  </a:t>
            </a:r>
            <a:r>
              <a:rPr lang="en-ZA" dirty="0">
                <a:solidFill>
                  <a:srgbClr val="434343"/>
                </a:solidFill>
              </a:rPr>
              <a:t>2</a:t>
            </a:r>
            <a:endParaRPr lang="en" dirty="0">
              <a:solidFill>
                <a:srgbClr val="434343"/>
              </a:solidFill>
            </a:endParaRPr>
          </a:p>
          <a:p>
            <a:pPr marL="0" indent="0">
              <a:lnSpc>
                <a:spcPct val="104000"/>
              </a:lnSpc>
              <a:spcBef>
                <a:spcPts val="800"/>
              </a:spcBef>
              <a:spcAft>
                <a:spcPts val="800"/>
              </a:spcAft>
            </a:pPr>
            <a:r>
              <a:rPr lang="en" dirty="0">
                <a:solidFill>
                  <a:srgbClr val="434343"/>
                </a:solidFill>
              </a:rPr>
              <a:t>Block  </a:t>
            </a:r>
            <a:r>
              <a:rPr lang="en-NL" dirty="0">
                <a:solidFill>
                  <a:srgbClr val="434343"/>
                </a:solidFill>
              </a:rPr>
              <a:t>D</a:t>
            </a:r>
            <a:endParaRPr sz="1800" dirty="0">
              <a:solidFill>
                <a:srgbClr val="434343"/>
              </a:solidFill>
            </a:endParaRPr>
          </a:p>
        </p:txBody>
      </p:sp>
      <p:sp>
        <p:nvSpPr>
          <p:cNvPr id="4" name="Google Shape;16;p2">
            <a:extLst>
              <a:ext uri="{FF2B5EF4-FFF2-40B4-BE49-F238E27FC236}">
                <a16:creationId xmlns:a16="http://schemas.microsoft.com/office/drawing/2014/main" id="{8758BBB5-F7B4-27C5-E103-E7FBDED4DBC2}"/>
              </a:ext>
            </a:extLst>
          </p:cNvPr>
          <p:cNvSpPr txBox="1"/>
          <p:nvPr/>
        </p:nvSpPr>
        <p:spPr>
          <a:xfrm>
            <a:off x="2839384" y="4261941"/>
            <a:ext cx="5944414" cy="232252"/>
          </a:xfrm>
          <a:prstGeom prst="rect">
            <a:avLst/>
          </a:prstGeom>
          <a:noFill/>
          <a:ln>
            <a:noFill/>
          </a:ln>
        </p:spPr>
        <p:txBody>
          <a:bodyPr spcFirstLastPara="1" wrap="square" lIns="91425" tIns="91425" rIns="91425" bIns="91425" anchor="t" anchorCtr="0">
            <a:noAutofit/>
          </a:bodyPr>
          <a:lstStyle/>
          <a:p>
            <a:pPr lvl="0">
              <a:defRPr/>
            </a:pPr>
            <a:r>
              <a:rPr lang="nl-NL" sz="800" dirty="0">
                <a:latin typeface="Roboto"/>
                <a:ea typeface="Roboto"/>
                <a:cs typeface="Roboto"/>
                <a:sym typeface="Roboto"/>
              </a:rPr>
              <a:t>Group: </a:t>
            </a:r>
            <a:r>
              <a:rPr lang="nl-NL" sz="800" dirty="0">
                <a:latin typeface="Roboto"/>
                <a:ea typeface="Roboto"/>
                <a:cs typeface="Roboto"/>
                <a:sym typeface="Roboto"/>
                <a:hlinkClick r:id="rId3"/>
              </a:rPr>
              <a:t>https://github.com/BredaUniversityADSAI/2024-25d-fai2-adsai-group-nlp11.git</a:t>
            </a:r>
            <a:endParaRPr lang="nl-NL" sz="800" dirty="0">
              <a:latin typeface="Roboto"/>
              <a:ea typeface="Roboto"/>
              <a:cs typeface="Roboto"/>
              <a:sym typeface="Roboto"/>
            </a:endParaRPr>
          </a:p>
        </p:txBody>
      </p:sp>
      <p:sp>
        <p:nvSpPr>
          <p:cNvPr id="5" name="Google Shape;16;p2">
            <a:extLst>
              <a:ext uri="{FF2B5EF4-FFF2-40B4-BE49-F238E27FC236}">
                <a16:creationId xmlns:a16="http://schemas.microsoft.com/office/drawing/2014/main" id="{91019EC5-1870-195F-7F9F-5AA97F189468}"/>
              </a:ext>
            </a:extLst>
          </p:cNvPr>
          <p:cNvSpPr txBox="1"/>
          <p:nvPr/>
        </p:nvSpPr>
        <p:spPr>
          <a:xfrm>
            <a:off x="2908641" y="4416825"/>
            <a:ext cx="5944414" cy="232252"/>
          </a:xfrm>
          <a:prstGeom prst="rect">
            <a:avLst/>
          </a:prstGeom>
          <a:noFill/>
          <a:ln>
            <a:noFill/>
          </a:ln>
        </p:spPr>
        <p:txBody>
          <a:bodyPr spcFirstLastPara="1" wrap="square" lIns="91425" tIns="91425" rIns="91425" bIns="91425" anchor="t" anchorCtr="0">
            <a:noAutofit/>
          </a:bodyPr>
          <a:lstStyle/>
          <a:p>
            <a:pPr lvl="0">
              <a:defRPr/>
            </a:pPr>
            <a:r>
              <a:rPr lang="nl-NL" sz="800" dirty="0">
                <a:latin typeface="Roboto"/>
                <a:ea typeface="Roboto"/>
                <a:cs typeface="Roboto"/>
                <a:sym typeface="Roboto"/>
              </a:rPr>
              <a:t>Assessment </a:t>
            </a:r>
            <a:r>
              <a:rPr lang="nl-NL" sz="800" dirty="0" err="1">
                <a:latin typeface="Roboto"/>
                <a:ea typeface="Roboto"/>
                <a:cs typeface="Roboto"/>
                <a:sym typeface="Roboto"/>
              </a:rPr>
              <a:t>Rubric</a:t>
            </a:r>
            <a:r>
              <a:rPr lang="nl-NL" sz="800" dirty="0">
                <a:latin typeface="Roboto"/>
                <a:ea typeface="Roboto"/>
                <a:cs typeface="Roboto"/>
                <a:sym typeface="Roboto"/>
              </a:rPr>
              <a:t>: </a:t>
            </a:r>
            <a:r>
              <a:rPr lang="nl-NL" sz="800" dirty="0">
                <a:latin typeface="Roboto"/>
                <a:ea typeface="Roboto"/>
                <a:cs typeface="Roboto"/>
                <a:sym typeface="Roboto"/>
                <a:hlinkClick r:id="rId4"/>
              </a:rPr>
              <a:t>https://github.com/JeremyvanGorp232189/2025_D/blob/d9a9db39da60cea5bb42ae12988fdab2de81984d/Assessment%20Rubric%20Y2D%202025%20final.xlsx</a:t>
            </a:r>
            <a:endParaRPr lang="nl-NL" sz="800" dirty="0">
              <a:latin typeface="Roboto"/>
              <a:ea typeface="Roboto"/>
              <a:cs typeface="Roboto"/>
              <a:sym typeface="Roboto"/>
            </a:endParaRPr>
          </a:p>
          <a:p>
            <a:pPr lvl="0">
              <a:defRPr/>
            </a:pPr>
            <a:endParaRPr sz="800" dirty="0">
              <a:latin typeface="Roboto"/>
              <a:ea typeface="Roboto"/>
              <a:cs typeface="Roboto"/>
              <a:sym typeface="Roboto"/>
            </a:endParaRPr>
          </a:p>
        </p:txBody>
      </p:sp>
      <p:pic>
        <p:nvPicPr>
          <p:cNvPr id="3" name="Afbeelding 2" descr="Afbeelding met buitenshuis, persoon, gebouw, person&#10;&#10;Door AI gegenereerde inhoud is mogelijk onjuist.">
            <a:extLst>
              <a:ext uri="{FF2B5EF4-FFF2-40B4-BE49-F238E27FC236}">
                <a16:creationId xmlns:a16="http://schemas.microsoft.com/office/drawing/2014/main" id="{C82104E5-431B-AC1E-7F61-809C8E8155C6}"/>
              </a:ext>
            </a:extLst>
          </p:cNvPr>
          <p:cNvPicPr>
            <a:picLocks noChangeAspect="1"/>
          </p:cNvPicPr>
          <p:nvPr/>
        </p:nvPicPr>
        <p:blipFill>
          <a:blip r:embed="rId5"/>
          <a:srcRect l="24238" t="15525" r="29758" b="38388"/>
          <a:stretch>
            <a:fillRect/>
          </a:stretch>
        </p:blipFill>
        <p:spPr>
          <a:xfrm>
            <a:off x="3152899" y="331910"/>
            <a:ext cx="2243127" cy="1797585"/>
          </a:xfrm>
          <a:prstGeom prst="rect">
            <a:avLst/>
          </a:prstGeom>
        </p:spPr>
      </p:pic>
      <p:sp>
        <p:nvSpPr>
          <p:cNvPr id="2" name="Google Shape;16;p2">
            <a:extLst>
              <a:ext uri="{FF2B5EF4-FFF2-40B4-BE49-F238E27FC236}">
                <a16:creationId xmlns:a16="http://schemas.microsoft.com/office/drawing/2014/main" id="{F228F88A-95C7-68A0-162A-3EEB52480DBB}"/>
              </a:ext>
            </a:extLst>
          </p:cNvPr>
          <p:cNvSpPr txBox="1"/>
          <p:nvPr/>
        </p:nvSpPr>
        <p:spPr>
          <a:xfrm>
            <a:off x="2930237" y="4803961"/>
            <a:ext cx="7353182" cy="232252"/>
          </a:xfrm>
          <a:prstGeom prst="rect">
            <a:avLst/>
          </a:prstGeom>
          <a:noFill/>
          <a:ln>
            <a:noFill/>
          </a:ln>
        </p:spPr>
        <p:txBody>
          <a:bodyPr spcFirstLastPara="1" wrap="square" lIns="91425" tIns="91425" rIns="91425" bIns="91425" anchor="t" anchorCtr="0">
            <a:noAutofit/>
          </a:bodyPr>
          <a:lstStyle/>
          <a:p>
            <a:pPr lvl="0">
              <a:defRPr/>
            </a:pPr>
            <a:r>
              <a:rPr lang="nl-NL" sz="900" dirty="0">
                <a:latin typeface="Roboto"/>
                <a:ea typeface="Roboto"/>
                <a:cs typeface="Roboto"/>
                <a:sym typeface="Roboto"/>
              </a:rPr>
              <a:t>Group: </a:t>
            </a:r>
            <a:r>
              <a:rPr lang="nl-NL" sz="900" dirty="0">
                <a:latin typeface="Roboto"/>
                <a:ea typeface="Roboto"/>
                <a:cs typeface="Roboto"/>
                <a:sym typeface="Roboto"/>
                <a:hlinkClick r:id="rId3"/>
              </a:rPr>
              <a:t>https://github.com/BredaUniversityADSAI/2024-25d-fai2-adsai-group-nlp11.git</a:t>
            </a:r>
            <a:endParaRPr lang="nl-NL" sz="900" dirty="0">
              <a:latin typeface="Roboto"/>
              <a:ea typeface="Roboto"/>
              <a:cs typeface="Roboto"/>
              <a:sym typeface="Roboto"/>
            </a:endParaRPr>
          </a:p>
          <a:p>
            <a:pPr lvl="0">
              <a:defRPr/>
            </a:pPr>
            <a:endParaRPr lang="nl-NL" sz="900" dirty="0">
              <a:latin typeface="Roboto"/>
              <a:ea typeface="Roboto"/>
              <a:cs typeface="Roboto"/>
              <a:sym typeface="Roboto"/>
            </a:endParaRPr>
          </a:p>
          <a:p>
            <a:pPr lvl="0">
              <a:defRPr/>
            </a:pPr>
            <a:r>
              <a:rPr lang="nl-NL" sz="900" dirty="0">
                <a:latin typeface="Roboto"/>
                <a:ea typeface="Roboto"/>
                <a:cs typeface="Roboto"/>
                <a:sym typeface="Roboto"/>
              </a:rPr>
              <a:t>My </a:t>
            </a:r>
            <a:r>
              <a:rPr lang="nl-NL" sz="900" dirty="0" err="1">
                <a:latin typeface="Roboto"/>
                <a:ea typeface="Roboto"/>
                <a:cs typeface="Roboto"/>
                <a:sym typeface="Roboto"/>
              </a:rPr>
              <a:t>own</a:t>
            </a:r>
            <a:r>
              <a:rPr lang="nl-NL" sz="900" dirty="0">
                <a:latin typeface="Roboto"/>
                <a:ea typeface="Roboto"/>
                <a:cs typeface="Roboto"/>
                <a:sym typeface="Roboto"/>
              </a:rPr>
              <a:t>: </a:t>
            </a:r>
            <a:r>
              <a:rPr lang="nl-NL" sz="900" dirty="0">
                <a:latin typeface="Roboto"/>
                <a:ea typeface="Roboto"/>
                <a:cs typeface="Roboto"/>
                <a:sym typeface="Roboto"/>
                <a:hlinkClick r:id="rId6"/>
              </a:rPr>
              <a:t>https://github.com/JeremyvanGorp232189/2025_D.git</a:t>
            </a:r>
            <a:endParaRPr lang="nl-NL" sz="900" dirty="0">
              <a:latin typeface="Roboto"/>
              <a:ea typeface="Roboto"/>
              <a:cs typeface="Roboto"/>
              <a:sym typeface="Roboto"/>
            </a:endParaRPr>
          </a:p>
          <a:p>
            <a:pPr lvl="0">
              <a:defRPr/>
            </a:pPr>
            <a:endParaRPr sz="900" dirty="0">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a:extLst>
            <a:ext uri="{FF2B5EF4-FFF2-40B4-BE49-F238E27FC236}">
              <a16:creationId xmlns:a16="http://schemas.microsoft.com/office/drawing/2014/main" id="{D58CB5D4-CFCC-8E1C-99DD-0165F4D1F16D}"/>
            </a:ext>
          </a:extLst>
        </p:cNvPr>
        <p:cNvGrpSpPr/>
        <p:nvPr/>
      </p:nvGrpSpPr>
      <p:grpSpPr>
        <a:xfrm>
          <a:off x="0" y="0"/>
          <a:ext cx="0" cy="0"/>
          <a:chOff x="0" y="0"/>
          <a:chExt cx="0" cy="0"/>
        </a:xfrm>
      </p:grpSpPr>
      <p:sp>
        <p:nvSpPr>
          <p:cNvPr id="143" name="Google Shape;143;p18">
            <a:extLst>
              <a:ext uri="{FF2B5EF4-FFF2-40B4-BE49-F238E27FC236}">
                <a16:creationId xmlns:a16="http://schemas.microsoft.com/office/drawing/2014/main" id="{FA1CF10D-B1C7-EEA1-875F-76F866310754}"/>
              </a:ext>
            </a:extLst>
          </p:cNvPr>
          <p:cNvSpPr txBox="1">
            <a:spLocks noGrp="1"/>
          </p:cNvSpPr>
          <p:nvPr>
            <p:ph type="body" idx="3"/>
          </p:nvPr>
        </p:nvSpPr>
        <p:spPr>
          <a:xfrm>
            <a:off x="3108950" y="1069812"/>
            <a:ext cx="5852100" cy="3886200"/>
          </a:xfrm>
          <a:prstGeom prst="rect">
            <a:avLst/>
          </a:prstGeom>
        </p:spPr>
        <p:txBody>
          <a:bodyPr spcFirstLastPara="1" wrap="square" lIns="91425" tIns="91425" rIns="91425" bIns="91425" anchor="t" anchorCtr="0">
            <a:noAutofit/>
          </a:bodyPr>
          <a:lstStyle/>
          <a:p>
            <a:pPr marL="0" lvl="0" indent="0" algn="just" rtl="0">
              <a:spcBef>
                <a:spcPts val="800"/>
              </a:spcBef>
              <a:spcAft>
                <a:spcPts val="800"/>
              </a:spcAft>
              <a:buNone/>
            </a:pPr>
            <a:endParaRPr dirty="0"/>
          </a:p>
        </p:txBody>
      </p:sp>
      <p:sp>
        <p:nvSpPr>
          <p:cNvPr id="144" name="Google Shape;144;p18">
            <a:extLst>
              <a:ext uri="{FF2B5EF4-FFF2-40B4-BE49-F238E27FC236}">
                <a16:creationId xmlns:a16="http://schemas.microsoft.com/office/drawing/2014/main" id="{BB58B554-73E8-E218-F5D4-4A056355E418}"/>
              </a:ext>
            </a:extLst>
          </p:cNvPr>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are my goals?</a:t>
            </a:r>
            <a:endParaRPr/>
          </a:p>
        </p:txBody>
      </p:sp>
      <p:sp>
        <p:nvSpPr>
          <p:cNvPr id="145" name="Google Shape;145;p18">
            <a:extLst>
              <a:ext uri="{FF2B5EF4-FFF2-40B4-BE49-F238E27FC236}">
                <a16:creationId xmlns:a16="http://schemas.microsoft.com/office/drawing/2014/main" id="{2189D007-35FF-CB1A-7AC2-00C2891B5BE8}"/>
              </a:ext>
            </a:extLst>
          </p:cNvPr>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147" name="Google Shape;147;p18">
            <a:extLst>
              <a:ext uri="{FF2B5EF4-FFF2-40B4-BE49-F238E27FC236}">
                <a16:creationId xmlns:a16="http://schemas.microsoft.com/office/drawing/2014/main" id="{9F91782D-9B1C-B6E9-80BE-9686F08E86A1}"/>
              </a:ext>
            </a:extLst>
          </p:cNvPr>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graphicFrame>
        <p:nvGraphicFramePr>
          <p:cNvPr id="148" name="Google Shape;148;p18">
            <a:extLst>
              <a:ext uri="{FF2B5EF4-FFF2-40B4-BE49-F238E27FC236}">
                <a16:creationId xmlns:a16="http://schemas.microsoft.com/office/drawing/2014/main" id="{289A7252-CA07-0DAB-DF8B-CD1D0A854AFB}"/>
              </a:ext>
            </a:extLst>
          </p:cNvPr>
          <p:cNvGraphicFramePr/>
          <p:nvPr/>
        </p:nvGraphicFramePr>
        <p:xfrm>
          <a:off x="182880" y="658368"/>
          <a:ext cx="2740000" cy="4297700"/>
        </p:xfrm>
        <a:graphic>
          <a:graphicData uri="http://schemas.openxmlformats.org/drawingml/2006/table">
            <a:tbl>
              <a:tblPr>
                <a:noFill/>
                <a:tableStyleId>{764D4AE7-FFBC-431D-9275-528F30A785D3}</a:tableStyleId>
              </a:tblPr>
              <a:tblGrid>
                <a:gridCol w="587150">
                  <a:extLst>
                    <a:ext uri="{9D8B030D-6E8A-4147-A177-3AD203B41FA5}">
                      <a16:colId xmlns:a16="http://schemas.microsoft.com/office/drawing/2014/main" val="20000"/>
                    </a:ext>
                  </a:extLst>
                </a:gridCol>
                <a:gridCol w="2152850">
                  <a:extLst>
                    <a:ext uri="{9D8B030D-6E8A-4147-A177-3AD203B41FA5}">
                      <a16:colId xmlns:a16="http://schemas.microsoft.com/office/drawing/2014/main" val="20001"/>
                    </a:ext>
                  </a:extLst>
                </a:gridCol>
              </a:tblGrid>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S</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C4125"/>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Specific:</a:t>
                      </a:r>
                      <a:r>
                        <a:rPr lang="en" sz="600">
                          <a:latin typeface="Roboto"/>
                          <a:ea typeface="Roboto"/>
                          <a:cs typeface="Roboto"/>
                          <a:sym typeface="Roboto"/>
                        </a:rPr>
                        <a:t> Be specific when determining your goal. The more specific the better. Putting a real figure to your goal helps make it measurable. When specific and measurable your subconscious mind cannot override your goals, they become achievable.</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M</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06666"/>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Measurable:</a:t>
                      </a:r>
                      <a:r>
                        <a:rPr lang="en" sz="600">
                          <a:latin typeface="Roboto"/>
                          <a:ea typeface="Roboto"/>
                          <a:cs typeface="Roboto"/>
                          <a:sym typeface="Roboto"/>
                        </a:rPr>
                        <a:t> This where you define a measurable and meaningful goal. It’s important to be able to track your progress. Without meaningful and measurable goals which you can track it’s easy to lose heart and focus.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A</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6B26B"/>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Achievable:</a:t>
                      </a:r>
                      <a:r>
                        <a:rPr lang="en" sz="600">
                          <a:latin typeface="Roboto"/>
                          <a:ea typeface="Roboto"/>
                          <a:cs typeface="Roboto"/>
                          <a:sym typeface="Roboto"/>
                        </a:rPr>
                        <a:t> Choosing realistic and short-term goals helps them be more achievable. Long-term goals can be larger and take more time to achieve. Planning smaller short-term goals as steps to larger long-term goals assists in achieving them.</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R</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D966"/>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Relevant:</a:t>
                      </a:r>
                      <a:r>
                        <a:rPr lang="en" sz="600">
                          <a:latin typeface="Roboto"/>
                          <a:ea typeface="Roboto"/>
                          <a:cs typeface="Roboto"/>
                          <a:sym typeface="Roboto"/>
                        </a:rPr>
                        <a:t> Each goal you set must be in line with your core values and in harmony with what YOU want out of life. Contradictions in values and goals leads to frustration and loss of motivation. Designing your goals with the expectation of your personal success.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T</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93C47D"/>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Time-Bound:</a:t>
                      </a:r>
                      <a:r>
                        <a:rPr lang="en" sz="600">
                          <a:latin typeface="Roboto"/>
                          <a:ea typeface="Roboto"/>
                          <a:cs typeface="Roboto"/>
                          <a:sym typeface="Roboto"/>
                        </a:rPr>
                        <a:t> Setting a time limit on achieving a goal makes it measurable. When a goal is measurable you can SEE your progress and support your motivation and commitment. Giving your goal a time limit assists you in holding yourself accountable to its completion.</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683725">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E</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76A5AF"/>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Evaluate:</a:t>
                      </a:r>
                      <a:r>
                        <a:rPr lang="en" sz="600">
                          <a:latin typeface="Roboto"/>
                          <a:ea typeface="Roboto"/>
                          <a:cs typeface="Roboto"/>
                          <a:sym typeface="Roboto"/>
                        </a:rPr>
                        <a:t> By evaluating your goals on a regular basis you will be much more likely to achieve them. It is easy to forget about long-term goals if they are not revisited from time to time. This also helps you assess if the goal you are working on remains in line with your core values and helps you measure your progress.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r h="683725">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R</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6D9EEB"/>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Readjust:</a:t>
                      </a:r>
                      <a:r>
                        <a:rPr lang="en" sz="600">
                          <a:latin typeface="Roboto"/>
                          <a:ea typeface="Roboto"/>
                          <a:cs typeface="Roboto"/>
                          <a:sym typeface="Roboto"/>
                        </a:rPr>
                        <a:t> Readjustments occur when goals are determined, through re-evaluation, to be misaligned with your values or long-term goals. This is especially helpful when you have been unable to achieve a goal in the time limits you set. This gives you the opportunity to modify your approach and increase your chances of success.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pic>
        <p:nvPicPr>
          <p:cNvPr id="5" name="Afbeelding 4">
            <a:extLst>
              <a:ext uri="{FF2B5EF4-FFF2-40B4-BE49-F238E27FC236}">
                <a16:creationId xmlns:a16="http://schemas.microsoft.com/office/drawing/2014/main" id="{8606A9AF-B68A-B6D4-C873-282EE21C4C2E}"/>
              </a:ext>
            </a:extLst>
          </p:cNvPr>
          <p:cNvPicPr>
            <a:picLocks noChangeAspect="1"/>
          </p:cNvPicPr>
          <p:nvPr/>
        </p:nvPicPr>
        <p:blipFill>
          <a:blip r:embed="rId3"/>
          <a:stretch>
            <a:fillRect/>
          </a:stretch>
        </p:blipFill>
        <p:spPr>
          <a:xfrm>
            <a:off x="3259506" y="1069812"/>
            <a:ext cx="5461168" cy="3420126"/>
          </a:xfrm>
          <a:prstGeom prst="rect">
            <a:avLst/>
          </a:prstGeom>
        </p:spPr>
      </p:pic>
    </p:spTree>
    <p:extLst>
      <p:ext uri="{BB962C8B-B14F-4D97-AF65-F5344CB8AC3E}">
        <p14:creationId xmlns:p14="http://schemas.microsoft.com/office/powerpoint/2010/main" val="4201687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9"/>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t>
            </a:r>
            <a:r>
              <a:rPr lang="en"/>
              <a:t>B</a:t>
            </a:r>
            <a:endParaRPr sz="6000"/>
          </a:p>
        </p:txBody>
      </p:sp>
      <p:sp>
        <p:nvSpPr>
          <p:cNvPr id="154" name="Google Shape;154;p19"/>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Progress Log</a:t>
            </a:r>
            <a:endParaRPr lang="en-US" sz="3000"/>
          </a:p>
        </p:txBody>
      </p:sp>
      <p:sp>
        <p:nvSpPr>
          <p:cNvPr id="155" name="Google Shape;155;p1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B</a:t>
            </a:r>
            <a:endParaRPr sz="4000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53072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
              <a:t>Week 1 - Log</a:t>
            </a:r>
            <a:endParaRPr lang="en-US"/>
          </a:p>
        </p:txBody>
      </p:sp>
      <p:sp>
        <p:nvSpPr>
          <p:cNvPr id="161" name="Google Shape;161;p20"/>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162" name="Google Shape;162;p20"/>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163" name="Google Shape;163;p20"/>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r>
              <a:rPr lang="en-GB" b="1" dirty="0"/>
              <a:t>What goal(s) did you set for this week?</a:t>
            </a:r>
            <a:endParaRPr lang="en-GB" dirty="0"/>
          </a:p>
          <a:p>
            <a:pPr lvl="1"/>
            <a:r>
              <a:rPr lang="en-GB" dirty="0"/>
              <a:t>Define the project scope and MVP.</a:t>
            </a:r>
          </a:p>
          <a:p>
            <a:pPr lvl="1"/>
            <a:r>
              <a:rPr lang="en-GB" dirty="0"/>
              <a:t>Set up GitHub and Azure DevOps.</a:t>
            </a:r>
          </a:p>
          <a:p>
            <a:pPr lvl="1"/>
            <a:r>
              <a:rPr lang="en-GB" dirty="0"/>
              <a:t>Plan team roles and sprint structure.</a:t>
            </a:r>
          </a:p>
          <a:p>
            <a:r>
              <a:rPr lang="en-GB" b="1" dirty="0"/>
              <a:t>What have you actually been able to do?</a:t>
            </a:r>
            <a:endParaRPr lang="en-GB" dirty="0"/>
          </a:p>
          <a:p>
            <a:pPr lvl="1"/>
            <a:r>
              <a:rPr lang="en-GB" dirty="0"/>
              <a:t>Created the GitHub repo and base folder structure.</a:t>
            </a:r>
          </a:p>
          <a:p>
            <a:pPr lvl="1"/>
            <a:r>
              <a:rPr lang="en-GB" dirty="0"/>
              <a:t>Added user stories and tasks in Azure Boards.</a:t>
            </a:r>
          </a:p>
          <a:p>
            <a:pPr lvl="1"/>
            <a:r>
              <a:rPr lang="en-GB" dirty="0"/>
              <a:t>Defined package layout and first sprint scope.</a:t>
            </a:r>
          </a:p>
          <a:p>
            <a:r>
              <a:rPr lang="en-GB" b="1" dirty="0"/>
              <a:t>Showcase the evidence of your progress (production artifacts, short descriptions: links: pictures: animated gifs, etc.)</a:t>
            </a:r>
            <a:r>
              <a:rPr lang="en-GB" dirty="0"/>
              <a:t>.</a:t>
            </a:r>
          </a:p>
        </p:txBody>
      </p:sp>
      <p:sp>
        <p:nvSpPr>
          <p:cNvPr id="164" name="Google Shape;164;p20"/>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r>
              <a:rPr lang="en-GB" sz="900" dirty="0"/>
              <a:t>How did the week go?</a:t>
            </a:r>
          </a:p>
          <a:p>
            <a:pPr marL="199390" indent="-171450"/>
            <a:r>
              <a:rPr lang="en-GB" sz="900" dirty="0"/>
              <a:t>Productive and well-coordinated.</a:t>
            </a:r>
          </a:p>
          <a:p>
            <a:pPr marL="199390" indent="-171450"/>
            <a:r>
              <a:rPr lang="en-GB" sz="900" dirty="0"/>
              <a:t>Good progress on setup.</a:t>
            </a:r>
          </a:p>
          <a:p>
            <a:pPr marL="199390" indent="-171450"/>
            <a:r>
              <a:rPr lang="en-GB" sz="900" dirty="0"/>
              <a:t>Strong alignment within the team.</a:t>
            </a:r>
          </a:p>
          <a:p>
            <a:pPr marL="182880" lvl="0" indent="-154940"/>
            <a:endParaRPr lang="en-GB" sz="900" dirty="0"/>
          </a:p>
          <a:p>
            <a:pPr marL="182880" lvl="0" indent="-154940"/>
            <a:r>
              <a:rPr lang="en-GB" sz="900" dirty="0"/>
              <a:t>What went well?</a:t>
            </a:r>
          </a:p>
          <a:p>
            <a:pPr marL="199390" indent="-171450"/>
            <a:r>
              <a:rPr lang="en-GB" sz="900" dirty="0"/>
              <a:t>Clear task division.</a:t>
            </a:r>
          </a:p>
          <a:p>
            <a:pPr marL="199390" indent="-171450"/>
            <a:r>
              <a:rPr lang="en-GB" sz="900" dirty="0"/>
              <a:t>Fast DevOps and repo setup.</a:t>
            </a:r>
          </a:p>
          <a:p>
            <a:pPr marL="199390" indent="-171450"/>
            <a:r>
              <a:rPr lang="en-GB" sz="900" dirty="0"/>
              <a:t>Strong communication in meetings.</a:t>
            </a:r>
          </a:p>
          <a:p>
            <a:pPr marL="182880" lvl="0" indent="-154940"/>
            <a:endParaRPr lang="en-GB" sz="900" dirty="0"/>
          </a:p>
          <a:p>
            <a:pPr marL="182880" lvl="0" indent="-154940"/>
            <a:r>
              <a:rPr lang="en-GB" sz="900" dirty="0"/>
              <a:t>What didn’t go so well?</a:t>
            </a:r>
          </a:p>
          <a:p>
            <a:pPr marL="199390" indent="-171450"/>
            <a:r>
              <a:rPr lang="en-GB" sz="900" dirty="0"/>
              <a:t>Some confusion around model handover.</a:t>
            </a:r>
          </a:p>
          <a:p>
            <a:pPr marL="199390" indent="-171450"/>
            <a:r>
              <a:rPr lang="en-GB" sz="900" dirty="0"/>
              <a:t>Time lost aligning deliverables.</a:t>
            </a:r>
          </a:p>
          <a:p>
            <a:pPr marL="199390" indent="-171450"/>
            <a:r>
              <a:rPr lang="en-GB" sz="900" dirty="0"/>
              <a:t>Lack of clarity on technical split at first.</a:t>
            </a:r>
          </a:p>
          <a:p>
            <a:pPr marL="182880" lvl="0" indent="-154940"/>
            <a:endParaRPr lang="en-GB" sz="900" dirty="0"/>
          </a:p>
          <a:p>
            <a:pPr marL="182880" lvl="0" indent="-154940"/>
            <a:r>
              <a:rPr lang="en-GB" sz="900" dirty="0"/>
              <a:t>What did you learn?</a:t>
            </a:r>
          </a:p>
          <a:p>
            <a:pPr marL="199390" indent="-171450"/>
            <a:r>
              <a:rPr lang="en-GB" sz="900" dirty="0"/>
              <a:t>Preparation prevents later issues.</a:t>
            </a:r>
          </a:p>
          <a:p>
            <a:pPr marL="199390" indent="-171450"/>
            <a:r>
              <a:rPr lang="en-GB" sz="900" dirty="0"/>
              <a:t>Good tooling boosts productivity.</a:t>
            </a:r>
          </a:p>
          <a:p>
            <a:pPr marL="199390" indent="-171450"/>
            <a:r>
              <a:rPr lang="en-GB" sz="900" dirty="0"/>
              <a:t>MVP clarity is critical from week 1.</a:t>
            </a:r>
          </a:p>
          <a:p>
            <a:pPr marL="182880" lvl="0" indent="-154940"/>
            <a:endParaRPr lang="en-GB" sz="900" dirty="0"/>
          </a:p>
          <a:p>
            <a:pPr marL="182880" lvl="0" indent="-154940"/>
            <a:r>
              <a:rPr lang="en-GB" sz="900" dirty="0"/>
              <a:t>What could be added as an Action point looking forward to next week?</a:t>
            </a:r>
          </a:p>
          <a:p>
            <a:pPr marL="199390" indent="-171450"/>
            <a:r>
              <a:rPr lang="en-GB" sz="900" dirty="0"/>
              <a:t>Finalize and test MVP inference code.</a:t>
            </a:r>
          </a:p>
          <a:p>
            <a:pPr marL="199390" indent="-171450"/>
            <a:r>
              <a:rPr lang="en-GB" sz="900" dirty="0"/>
              <a:t>Implement unit tests and CI setup.</a:t>
            </a:r>
          </a:p>
          <a:p>
            <a:pPr marL="199390" indent="-171450"/>
            <a:r>
              <a:rPr lang="en-GB" sz="900" dirty="0"/>
              <a:t>Align expectations with the Product Owner.</a:t>
            </a:r>
            <a:endParaRPr sz="900" dirty="0"/>
          </a:p>
        </p:txBody>
      </p:sp>
      <p:sp>
        <p:nvSpPr>
          <p:cNvPr id="165" name="Google Shape;165;p20"/>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166" name="Google Shape;166;p20"/>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167" name="Google Shape;167;p20"/>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Afbeelding 2">
            <a:extLst>
              <a:ext uri="{FF2B5EF4-FFF2-40B4-BE49-F238E27FC236}">
                <a16:creationId xmlns:a16="http://schemas.microsoft.com/office/drawing/2014/main" id="{DA233ACA-3D82-76FA-64F4-EE13D56DCB2C}"/>
              </a:ext>
            </a:extLst>
          </p:cNvPr>
          <p:cNvPicPr>
            <a:picLocks noChangeAspect="1"/>
          </p:cNvPicPr>
          <p:nvPr/>
        </p:nvPicPr>
        <p:blipFill>
          <a:blip r:embed="rId3"/>
          <a:stretch>
            <a:fillRect/>
          </a:stretch>
        </p:blipFill>
        <p:spPr>
          <a:xfrm>
            <a:off x="667512" y="3516809"/>
            <a:ext cx="3058635" cy="154184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1 - Feedback</a:t>
            </a:r>
            <a:endParaRPr/>
          </a:p>
        </p:txBody>
      </p:sp>
      <p:sp>
        <p:nvSpPr>
          <p:cNvPr id="173" name="Google Shape;173;p21"/>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Team, individual, peer, workshop feedback</a:t>
            </a:r>
            <a:endParaRPr dirty="0"/>
          </a:p>
        </p:txBody>
      </p:sp>
      <p:sp>
        <p:nvSpPr>
          <p:cNvPr id="174" name="Google Shape;174;p21"/>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nl-NL" b="1" dirty="0"/>
              <a:t>Joey van </a:t>
            </a:r>
            <a:r>
              <a:rPr lang="nl-NL" b="1" dirty="0" err="1"/>
              <a:t>Angelen</a:t>
            </a:r>
            <a:r>
              <a:rPr lang="nl-NL" b="1" dirty="0"/>
              <a:t> (232997)</a:t>
            </a:r>
            <a:endParaRPr dirty="0"/>
          </a:p>
          <a:p>
            <a:pPr marL="0" indent="0">
              <a:spcBef>
                <a:spcPts val="800"/>
              </a:spcBef>
              <a:spcAft>
                <a:spcPts val="800"/>
              </a:spcAft>
              <a:buNone/>
            </a:pPr>
            <a:r>
              <a:rPr lang="en-GB" dirty="0"/>
              <a:t>Good start to the block. Clear communication during planning and a proactive attitude in setting up Azure Boards. Would be great to see a bit more initiative in technical discussions during upcoming sprints.</a:t>
            </a:r>
            <a:endParaRPr lang="en-US" dirty="0"/>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2" name="TextBox 1">
            <a:extLst>
              <a:ext uri="{FF2B5EF4-FFF2-40B4-BE49-F238E27FC236}">
                <a16:creationId xmlns:a16="http://schemas.microsoft.com/office/drawing/2014/main" id="{7D431F1F-F634-7FA5-06F3-E9A2BA1F45DE}"/>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4"/>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2</a:t>
            </a:r>
            <a:r>
              <a:rPr lang="en"/>
              <a:t> - Log</a:t>
            </a:r>
            <a:endParaRPr/>
          </a:p>
        </p:txBody>
      </p:sp>
      <p:sp>
        <p:nvSpPr>
          <p:cNvPr id="203" name="Google Shape;203;p24"/>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04" name="Google Shape;204;p24"/>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05" name="Google Shape;205;p24"/>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r>
              <a:rPr lang="en-GB" b="1" dirty="0"/>
              <a:t>What goal(s) did you set for this week?</a:t>
            </a:r>
            <a:endParaRPr lang="en-GB" dirty="0"/>
          </a:p>
          <a:p>
            <a:pPr lvl="1"/>
            <a:r>
              <a:rPr lang="en-GB" dirty="0"/>
              <a:t>Build the first version of the emotion inference package.</a:t>
            </a:r>
          </a:p>
          <a:p>
            <a:pPr lvl="1"/>
            <a:r>
              <a:rPr lang="en-GB" dirty="0"/>
              <a:t>Set up automated unit testing.</a:t>
            </a:r>
          </a:p>
          <a:p>
            <a:pPr lvl="1"/>
            <a:r>
              <a:rPr lang="en-GB" dirty="0"/>
              <a:t>Create initial </a:t>
            </a:r>
            <a:r>
              <a:rPr lang="en-GB" dirty="0" err="1"/>
              <a:t>FastAPI</a:t>
            </a:r>
            <a:r>
              <a:rPr lang="en-GB" dirty="0"/>
              <a:t> endpoint for inference.</a:t>
            </a:r>
          </a:p>
          <a:p>
            <a:r>
              <a:rPr lang="en-GB" b="1" dirty="0"/>
              <a:t>What have you actually been able to do?</a:t>
            </a:r>
            <a:endParaRPr lang="en-GB" dirty="0"/>
          </a:p>
          <a:p>
            <a:pPr lvl="1"/>
            <a:r>
              <a:rPr lang="en-GB" dirty="0"/>
              <a:t>Finished and committed the first working version of the inference module.</a:t>
            </a:r>
          </a:p>
          <a:p>
            <a:pPr lvl="1"/>
            <a:r>
              <a:rPr lang="en-GB" dirty="0"/>
              <a:t>Added </a:t>
            </a:r>
            <a:r>
              <a:rPr lang="en-GB" dirty="0" err="1"/>
              <a:t>pytest</a:t>
            </a:r>
            <a:r>
              <a:rPr lang="en-GB" dirty="0"/>
              <a:t>-based unit tests for core functions.</a:t>
            </a:r>
          </a:p>
          <a:p>
            <a:pPr lvl="1"/>
            <a:r>
              <a:rPr lang="en-GB" dirty="0"/>
              <a:t>Deployed a working </a:t>
            </a:r>
            <a:r>
              <a:rPr lang="en-GB" dirty="0" err="1"/>
              <a:t>FastAPI</a:t>
            </a:r>
            <a:r>
              <a:rPr lang="en-GB" dirty="0"/>
              <a:t> endpoint locally with test inputs.</a:t>
            </a:r>
          </a:p>
          <a:p>
            <a:r>
              <a:rPr lang="en-GB" b="1" dirty="0"/>
              <a:t>Showcase the evidence of your progress</a:t>
            </a:r>
          </a:p>
          <a:p>
            <a:endParaRPr lang="en-GB" b="1" dirty="0"/>
          </a:p>
          <a:p>
            <a:pPr marL="165100" indent="0">
              <a:buNone/>
            </a:pPr>
            <a:r>
              <a:rPr lang="en-GB" sz="800" b="1" dirty="0"/>
              <a:t>Followed a Fast-API course to gain more knowledge:</a:t>
            </a:r>
            <a:endParaRPr lang="en-GB" sz="800" dirty="0"/>
          </a:p>
        </p:txBody>
      </p:sp>
      <p:sp>
        <p:nvSpPr>
          <p:cNvPr id="206" name="Google Shape;206;p24"/>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r>
              <a:rPr lang="en-GB" sz="800" b="1" dirty="0"/>
              <a:t>How did the week go?</a:t>
            </a:r>
            <a:endParaRPr lang="en-GB" sz="800" dirty="0"/>
          </a:p>
          <a:p>
            <a:pPr lvl="1"/>
            <a:r>
              <a:rPr lang="en-GB" sz="800" dirty="0"/>
              <a:t>Intense but productive; major milestone completed.</a:t>
            </a:r>
          </a:p>
          <a:p>
            <a:r>
              <a:rPr lang="en-GB" sz="800" b="1" dirty="0"/>
              <a:t>What went well?</a:t>
            </a:r>
            <a:endParaRPr lang="en-GB" sz="800" dirty="0"/>
          </a:p>
          <a:p>
            <a:pPr lvl="1"/>
            <a:r>
              <a:rPr lang="en-GB" sz="800" dirty="0"/>
              <a:t>Clear collaboration and role ownership.</a:t>
            </a:r>
          </a:p>
          <a:p>
            <a:pPr lvl="1"/>
            <a:r>
              <a:rPr lang="en-GB" sz="800" dirty="0"/>
              <a:t>Fast turnaround from code to deployment.</a:t>
            </a:r>
          </a:p>
          <a:p>
            <a:pPr lvl="1"/>
            <a:r>
              <a:rPr lang="en-GB" sz="800" dirty="0"/>
              <a:t>Tests caught early bugs efficiently.</a:t>
            </a:r>
          </a:p>
          <a:p>
            <a:r>
              <a:rPr lang="en-GB" sz="800" b="1" dirty="0"/>
              <a:t>What didn’t go so well?</a:t>
            </a:r>
            <a:endParaRPr lang="en-GB" sz="800" dirty="0"/>
          </a:p>
          <a:p>
            <a:pPr lvl="1"/>
            <a:r>
              <a:rPr lang="en-GB" sz="800" dirty="0"/>
              <a:t>Initial confusion with path handling in Docker.</a:t>
            </a:r>
          </a:p>
          <a:p>
            <a:pPr lvl="1"/>
            <a:r>
              <a:rPr lang="en-GB" sz="800" dirty="0"/>
              <a:t>Delayed feedback loop due to long test cycles.</a:t>
            </a:r>
          </a:p>
          <a:p>
            <a:pPr lvl="1"/>
            <a:r>
              <a:rPr lang="en-GB" sz="800" dirty="0"/>
              <a:t>Documentation lagged slightly behind development.</a:t>
            </a:r>
          </a:p>
          <a:p>
            <a:r>
              <a:rPr lang="en-GB" sz="800" b="1" dirty="0"/>
              <a:t>What did you learn?</a:t>
            </a:r>
            <a:endParaRPr lang="en-GB" sz="800" dirty="0"/>
          </a:p>
          <a:p>
            <a:pPr lvl="1"/>
            <a:r>
              <a:rPr lang="en-GB" sz="800" dirty="0"/>
              <a:t>Importance of fast feedback during testing.</a:t>
            </a:r>
          </a:p>
          <a:p>
            <a:pPr lvl="1"/>
            <a:r>
              <a:rPr lang="en-GB" sz="800" dirty="0"/>
              <a:t>How to expose model inference via </a:t>
            </a:r>
            <a:r>
              <a:rPr lang="en-GB" sz="800" dirty="0" err="1"/>
              <a:t>FastAPI</a:t>
            </a:r>
            <a:r>
              <a:rPr lang="en-GB" sz="800" dirty="0"/>
              <a:t>.</a:t>
            </a:r>
          </a:p>
          <a:p>
            <a:pPr lvl="1"/>
            <a:r>
              <a:rPr lang="en-GB" sz="800" dirty="0"/>
              <a:t>Unit tests are crucial before integration.</a:t>
            </a:r>
          </a:p>
          <a:p>
            <a:r>
              <a:rPr lang="en-GB" sz="800" b="1" dirty="0"/>
              <a:t>What could be added as an Action point looking forward to next week?</a:t>
            </a:r>
            <a:endParaRPr lang="en-GB" sz="800" dirty="0"/>
          </a:p>
          <a:p>
            <a:pPr lvl="1"/>
            <a:r>
              <a:rPr lang="en-GB" sz="800" dirty="0"/>
              <a:t>Set up CI pipeline for testing and formatting.</a:t>
            </a:r>
          </a:p>
          <a:p>
            <a:pPr lvl="1"/>
            <a:r>
              <a:rPr lang="en-GB" sz="800" dirty="0"/>
              <a:t>Begin writing production-level docs with Sphinx.</a:t>
            </a:r>
          </a:p>
          <a:p>
            <a:pPr lvl="1"/>
            <a:r>
              <a:rPr lang="en-GB" sz="800" dirty="0"/>
              <a:t>Align API structure with frontend integration plan.</a:t>
            </a:r>
          </a:p>
        </p:txBody>
      </p:sp>
      <p:sp>
        <p:nvSpPr>
          <p:cNvPr id="207" name="Google Shape;207;p24"/>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08" name="Google Shape;208;p24"/>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2</a:t>
            </a:r>
            <a:endParaRPr/>
          </a:p>
        </p:txBody>
      </p:sp>
      <p:sp>
        <p:nvSpPr>
          <p:cNvPr id="209" name="Google Shape;209;p24"/>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Afbeelding 2">
            <a:extLst>
              <a:ext uri="{FF2B5EF4-FFF2-40B4-BE49-F238E27FC236}">
                <a16:creationId xmlns:a16="http://schemas.microsoft.com/office/drawing/2014/main" id="{FDB5CD44-7C9B-242E-DD76-0A58A2C9E989}"/>
              </a:ext>
            </a:extLst>
          </p:cNvPr>
          <p:cNvPicPr>
            <a:picLocks noChangeAspect="1"/>
          </p:cNvPicPr>
          <p:nvPr/>
        </p:nvPicPr>
        <p:blipFill>
          <a:blip r:embed="rId3"/>
          <a:stretch>
            <a:fillRect/>
          </a:stretch>
        </p:blipFill>
        <p:spPr>
          <a:xfrm>
            <a:off x="741219" y="3914467"/>
            <a:ext cx="2050472" cy="122903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5"/>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2</a:t>
            </a:r>
            <a:r>
              <a:rPr lang="en"/>
              <a:t> - Feedback</a:t>
            </a:r>
            <a:endParaRPr/>
          </a:p>
        </p:txBody>
      </p:sp>
      <p:sp>
        <p:nvSpPr>
          <p:cNvPr id="215" name="Google Shape;215;p25"/>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16" name="Google Shape;216;p25"/>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r>
              <a:rPr lang="nl-NL" b="1" dirty="0"/>
              <a:t>Joey van </a:t>
            </a:r>
            <a:r>
              <a:rPr lang="nl-NL" b="1" dirty="0" err="1"/>
              <a:t>Angelen</a:t>
            </a:r>
            <a:r>
              <a:rPr lang="nl-NL" b="1" dirty="0"/>
              <a:t> (232997)</a:t>
            </a:r>
            <a:endParaRPr lang="nl-NL" dirty="0"/>
          </a:p>
          <a:p>
            <a:pPr marL="0" lvl="0" indent="0">
              <a:spcBef>
                <a:spcPts val="800"/>
              </a:spcBef>
              <a:spcAft>
                <a:spcPts val="800"/>
              </a:spcAft>
              <a:buNone/>
            </a:pPr>
            <a:r>
              <a:rPr lang="en-GB" dirty="0"/>
              <a:t>Nice progress on connecting the backend to the frontend. The first version of the </a:t>
            </a:r>
            <a:r>
              <a:rPr lang="en-GB" dirty="0" err="1"/>
              <a:t>FastAPI</a:t>
            </a:r>
            <a:r>
              <a:rPr lang="en-GB" dirty="0"/>
              <a:t> UI works well. Just make sure the layout stays clean and that user input handling is clear for the end user.</a:t>
            </a:r>
            <a:endParaRPr dirty="0"/>
          </a:p>
        </p:txBody>
      </p:sp>
      <p:sp>
        <p:nvSpPr>
          <p:cNvPr id="217" name="Google Shape;217;p25"/>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218" name="Google Shape;218;p25"/>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3" name="TextBox 2">
            <a:extLst>
              <a:ext uri="{FF2B5EF4-FFF2-40B4-BE49-F238E27FC236}">
                <a16:creationId xmlns:a16="http://schemas.microsoft.com/office/drawing/2014/main" id="{7D5AE459-3211-19C1-863E-F7D4FCF34B40}"/>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3</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r>
              <a:rPr lang="en-GB" b="1" dirty="0"/>
              <a:t>What goal(s) did you set for this week?</a:t>
            </a:r>
            <a:endParaRPr lang="en-GB" dirty="0"/>
          </a:p>
          <a:p>
            <a:pPr lvl="1"/>
            <a:r>
              <a:rPr lang="en-GB" dirty="0"/>
              <a:t>Start building the frontend dashboard.</a:t>
            </a:r>
          </a:p>
          <a:p>
            <a:pPr lvl="1"/>
            <a:r>
              <a:rPr lang="en-GB" dirty="0"/>
              <a:t>Connect </a:t>
            </a:r>
            <a:r>
              <a:rPr lang="en-GB" dirty="0" err="1"/>
              <a:t>FastAPI</a:t>
            </a:r>
            <a:r>
              <a:rPr lang="en-GB" dirty="0"/>
              <a:t> backend with the frontend.</a:t>
            </a:r>
          </a:p>
          <a:p>
            <a:pPr lvl="1"/>
            <a:r>
              <a:rPr lang="en-GB" dirty="0"/>
              <a:t>Style the UI using Tailwind CSS for a clean layout.</a:t>
            </a:r>
          </a:p>
          <a:p>
            <a:r>
              <a:rPr lang="en-GB" b="1" dirty="0"/>
              <a:t>What have you actually been able to do?</a:t>
            </a:r>
            <a:endParaRPr lang="en-GB" dirty="0"/>
          </a:p>
          <a:p>
            <a:pPr lvl="1"/>
            <a:r>
              <a:rPr lang="en-GB" dirty="0"/>
              <a:t>Built the base layout of the dashboard (tabs, navbar, results panel).</a:t>
            </a:r>
          </a:p>
          <a:p>
            <a:pPr lvl="1"/>
            <a:r>
              <a:rPr lang="en-GB" dirty="0"/>
              <a:t>Established API connection and displayed dummy results.</a:t>
            </a:r>
          </a:p>
          <a:p>
            <a:pPr lvl="1"/>
            <a:r>
              <a:rPr lang="en-GB" dirty="0"/>
              <a:t>Styled key components using Tailwind and adjusted responsiveness.</a:t>
            </a:r>
          </a:p>
          <a:p>
            <a:r>
              <a:rPr lang="en-GB" b="1" dirty="0"/>
              <a:t>Showcase the evidence of your progress</a:t>
            </a:r>
            <a:endParaRPr lang="en-GB" dirty="0"/>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r>
              <a:rPr lang="en-GB" sz="800" b="1" dirty="0"/>
              <a:t>How did the week go?</a:t>
            </a:r>
            <a:endParaRPr lang="en-GB" sz="800" dirty="0"/>
          </a:p>
          <a:p>
            <a:pPr lvl="1"/>
            <a:r>
              <a:rPr lang="en-GB" sz="800" dirty="0"/>
              <a:t>It was a productive and focused sprint, with visible UI progress.</a:t>
            </a:r>
          </a:p>
          <a:p>
            <a:r>
              <a:rPr lang="en-GB" sz="800" b="1" dirty="0"/>
              <a:t>What went well?</a:t>
            </a:r>
            <a:endParaRPr lang="en-GB" sz="800" dirty="0"/>
          </a:p>
          <a:p>
            <a:pPr lvl="1"/>
            <a:r>
              <a:rPr lang="en-GB" sz="800" dirty="0"/>
              <a:t>Frontend structure and API integration worked without major issues.</a:t>
            </a:r>
          </a:p>
          <a:p>
            <a:pPr lvl="1"/>
            <a:r>
              <a:rPr lang="en-GB" sz="800" dirty="0"/>
              <a:t>Tailwind improved speed of visual development.</a:t>
            </a:r>
          </a:p>
          <a:p>
            <a:pPr lvl="1"/>
            <a:r>
              <a:rPr lang="en-GB" sz="800" dirty="0"/>
              <a:t>Clear separation between backend and frontend logic.</a:t>
            </a:r>
          </a:p>
          <a:p>
            <a:r>
              <a:rPr lang="en-GB" sz="800" b="1" dirty="0"/>
              <a:t>What didn’t go so well?</a:t>
            </a:r>
            <a:endParaRPr lang="en-GB" sz="800" dirty="0"/>
          </a:p>
          <a:p>
            <a:pPr lvl="1"/>
            <a:r>
              <a:rPr lang="en-GB" sz="800" dirty="0"/>
              <a:t>Some layout inconsistencies on smaller screens.</a:t>
            </a:r>
          </a:p>
          <a:p>
            <a:pPr lvl="1"/>
            <a:r>
              <a:rPr lang="en-GB" sz="800" dirty="0"/>
              <a:t>Needed more time for testing mobile responsiveness.</a:t>
            </a:r>
          </a:p>
          <a:p>
            <a:pPr lvl="1"/>
            <a:r>
              <a:rPr lang="en-GB" sz="800" dirty="0"/>
              <a:t>Debugging async API calls slowed down progress.</a:t>
            </a:r>
          </a:p>
          <a:p>
            <a:r>
              <a:rPr lang="en-GB" sz="800" b="1" dirty="0"/>
              <a:t>What did you learn?</a:t>
            </a:r>
            <a:endParaRPr lang="en-GB" sz="800" dirty="0"/>
          </a:p>
          <a:p>
            <a:pPr lvl="1"/>
            <a:r>
              <a:rPr lang="en-GB" sz="800" dirty="0"/>
              <a:t>How to structure a component-based UI efficiently.</a:t>
            </a:r>
          </a:p>
          <a:p>
            <a:pPr lvl="1"/>
            <a:r>
              <a:rPr lang="en-GB" sz="800" dirty="0"/>
              <a:t>Linking frontend to </a:t>
            </a:r>
            <a:r>
              <a:rPr lang="en-GB" sz="800" dirty="0" err="1"/>
              <a:t>FastAPI</a:t>
            </a:r>
            <a:r>
              <a:rPr lang="en-GB" sz="800" dirty="0"/>
              <a:t> with fetch/</a:t>
            </a:r>
            <a:r>
              <a:rPr lang="en-GB" sz="800" dirty="0" err="1"/>
              <a:t>axios</a:t>
            </a:r>
            <a:r>
              <a:rPr lang="en-GB" sz="800" dirty="0"/>
              <a:t>.</a:t>
            </a:r>
          </a:p>
          <a:p>
            <a:pPr lvl="1"/>
            <a:r>
              <a:rPr lang="en-GB" sz="800" dirty="0"/>
              <a:t>Importance of early mobile-first testing.</a:t>
            </a:r>
          </a:p>
          <a:p>
            <a:r>
              <a:rPr lang="en-GB" sz="800" b="1" dirty="0"/>
              <a:t>What could be added as an Action point looking forward to next week?</a:t>
            </a:r>
            <a:endParaRPr lang="en-GB" sz="800" dirty="0"/>
          </a:p>
          <a:p>
            <a:pPr lvl="1"/>
            <a:r>
              <a:rPr lang="en-GB" sz="800" dirty="0"/>
              <a:t>Add loading states and error handling in the UI.</a:t>
            </a:r>
          </a:p>
          <a:p>
            <a:pPr lvl="1"/>
            <a:r>
              <a:rPr lang="en-GB" sz="800" dirty="0"/>
              <a:t>Start integrating live classification results.</a:t>
            </a:r>
          </a:p>
          <a:p>
            <a:pPr lvl="1"/>
            <a:r>
              <a:rPr lang="en-GB" sz="800" dirty="0"/>
              <a:t>Polish design and add transitions for better UX.</a:t>
            </a: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Afbeelding 2">
            <a:extLst>
              <a:ext uri="{FF2B5EF4-FFF2-40B4-BE49-F238E27FC236}">
                <a16:creationId xmlns:a16="http://schemas.microsoft.com/office/drawing/2014/main" id="{FB706BBA-26C8-5DB3-09A4-15CADA6CE4DA}"/>
              </a:ext>
            </a:extLst>
          </p:cNvPr>
          <p:cNvPicPr>
            <a:picLocks noChangeAspect="1"/>
          </p:cNvPicPr>
          <p:nvPr/>
        </p:nvPicPr>
        <p:blipFill>
          <a:blip r:embed="rId3"/>
          <a:stretch>
            <a:fillRect/>
          </a:stretch>
        </p:blipFill>
        <p:spPr>
          <a:xfrm>
            <a:off x="825600" y="3609109"/>
            <a:ext cx="590425" cy="1423555"/>
          </a:xfrm>
          <a:prstGeom prst="rect">
            <a:avLst/>
          </a:prstGeom>
        </p:spPr>
      </p:pic>
      <p:pic>
        <p:nvPicPr>
          <p:cNvPr id="5" name="Afbeelding 4">
            <a:extLst>
              <a:ext uri="{FF2B5EF4-FFF2-40B4-BE49-F238E27FC236}">
                <a16:creationId xmlns:a16="http://schemas.microsoft.com/office/drawing/2014/main" id="{2E6DD441-FD1E-E9DE-16B5-0CDD8AD2AB37}"/>
              </a:ext>
            </a:extLst>
          </p:cNvPr>
          <p:cNvPicPr>
            <a:picLocks noChangeAspect="1"/>
          </p:cNvPicPr>
          <p:nvPr/>
        </p:nvPicPr>
        <p:blipFill>
          <a:blip r:embed="rId4"/>
          <a:stretch>
            <a:fillRect/>
          </a:stretch>
        </p:blipFill>
        <p:spPr>
          <a:xfrm>
            <a:off x="1474633" y="3609109"/>
            <a:ext cx="2647969" cy="146686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3</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Team, individual, peer, workshop feedback</a:t>
            </a:r>
            <a:endParaRPr dirty="0"/>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nl-NL" b="1" dirty="0"/>
              <a:t>Soma </a:t>
            </a:r>
            <a:r>
              <a:rPr lang="nl-NL" b="1" dirty="0" err="1"/>
              <a:t>Gergo</a:t>
            </a:r>
            <a:r>
              <a:rPr lang="nl-NL" b="1" dirty="0"/>
              <a:t> (233650)</a:t>
            </a:r>
            <a:endParaRPr dirty="0"/>
          </a:p>
          <a:p>
            <a:pPr marL="0" lvl="0" indent="0">
              <a:spcBef>
                <a:spcPts val="800"/>
              </a:spcBef>
              <a:spcAft>
                <a:spcPts val="800"/>
              </a:spcAft>
              <a:buNone/>
            </a:pPr>
            <a:r>
              <a:rPr lang="en-GB" dirty="0"/>
              <a:t>Nice work on supporting the frontend API integration this week. You gave clear input during testing and helped track down a bug in the async call. Maybe next time we can align earlier on expected frontend outputs.</a:t>
            </a:r>
            <a:endParaRPr dirty="0"/>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NL"/>
              <a:t>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4" name="TextBox 3">
            <a:extLst>
              <a:ext uri="{FF2B5EF4-FFF2-40B4-BE49-F238E27FC236}">
                <a16:creationId xmlns:a16="http://schemas.microsoft.com/office/drawing/2014/main" id="{B57E298E-ACB0-12CF-E259-08EB25F8A491}"/>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4</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r>
              <a:rPr lang="en-GB" b="1" dirty="0"/>
              <a:t>What goal(s) did you set for this week?</a:t>
            </a:r>
            <a:endParaRPr lang="en-GB" dirty="0"/>
          </a:p>
          <a:p>
            <a:pPr lvl="1"/>
            <a:r>
              <a:rPr lang="en-GB" dirty="0"/>
              <a:t>Improve frontend styling and responsiveness.</a:t>
            </a:r>
          </a:p>
          <a:p>
            <a:pPr lvl="1"/>
            <a:r>
              <a:rPr lang="en-GB" dirty="0"/>
              <a:t>Integrate real-time emotion output from backend.</a:t>
            </a:r>
          </a:p>
          <a:p>
            <a:pPr lvl="1"/>
            <a:r>
              <a:rPr lang="en-GB" dirty="0"/>
              <a:t>Prepare demo-ready UI version.</a:t>
            </a:r>
          </a:p>
          <a:p>
            <a:r>
              <a:rPr lang="en-GB" b="1" dirty="0"/>
              <a:t>What have you actually been able to do?</a:t>
            </a:r>
            <a:endParaRPr lang="en-GB" dirty="0"/>
          </a:p>
          <a:p>
            <a:pPr lvl="1"/>
            <a:r>
              <a:rPr lang="en-GB" dirty="0"/>
              <a:t>Applied advanced Tailwind styling across all components.</a:t>
            </a:r>
          </a:p>
          <a:p>
            <a:pPr lvl="1"/>
            <a:r>
              <a:rPr lang="en-GB" dirty="0"/>
              <a:t>Successfully connected live inference results to the frontend.</a:t>
            </a:r>
          </a:p>
          <a:p>
            <a:pPr lvl="1"/>
            <a:r>
              <a:rPr lang="en-GB" dirty="0"/>
              <a:t>Created scrollable results area and improved user flow.</a:t>
            </a:r>
          </a:p>
          <a:p>
            <a:r>
              <a:rPr lang="en-GB" b="1" dirty="0"/>
              <a:t>Showcase the evidence of your progress</a:t>
            </a:r>
            <a:endParaRPr lang="en-GB" dirty="0"/>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r>
              <a:rPr lang="en-GB" sz="800" b="1" dirty="0"/>
              <a:t>How did the week go?</a:t>
            </a:r>
            <a:endParaRPr lang="en-GB" sz="800" dirty="0"/>
          </a:p>
          <a:p>
            <a:pPr lvl="1"/>
            <a:r>
              <a:rPr lang="en-GB" sz="800" dirty="0"/>
              <a:t>Strong week with major progress on integration and UI polish.</a:t>
            </a:r>
          </a:p>
          <a:p>
            <a:r>
              <a:rPr lang="en-GB" sz="800" b="1" dirty="0"/>
              <a:t>What went well?</a:t>
            </a:r>
            <a:endParaRPr lang="en-GB" sz="800" dirty="0"/>
          </a:p>
          <a:p>
            <a:pPr lvl="1"/>
            <a:r>
              <a:rPr lang="en-GB" sz="800" dirty="0"/>
              <a:t>Frontend and backend are now fully connected.</a:t>
            </a:r>
          </a:p>
          <a:p>
            <a:pPr lvl="1"/>
            <a:r>
              <a:rPr lang="en-GB" sz="800" dirty="0"/>
              <a:t>Layout improvements made the dashboard more user-friendly.</a:t>
            </a:r>
          </a:p>
          <a:p>
            <a:pPr lvl="1"/>
            <a:r>
              <a:rPr lang="en-GB" sz="800" dirty="0"/>
              <a:t>Feedback from team was positive on visual clarity.</a:t>
            </a:r>
          </a:p>
          <a:p>
            <a:r>
              <a:rPr lang="en-GB" sz="800" b="1" dirty="0"/>
              <a:t>What didn’t go so well?</a:t>
            </a:r>
            <a:endParaRPr lang="en-GB" sz="800" dirty="0"/>
          </a:p>
          <a:p>
            <a:pPr lvl="1"/>
            <a:r>
              <a:rPr lang="en-GB" sz="800" dirty="0"/>
              <a:t>Chart rendering was buggy on first attempt.</a:t>
            </a:r>
          </a:p>
          <a:p>
            <a:pPr lvl="1"/>
            <a:r>
              <a:rPr lang="en-GB" sz="800" dirty="0"/>
              <a:t>Some CSS bugs on smaller screens.</a:t>
            </a:r>
          </a:p>
          <a:p>
            <a:pPr lvl="1"/>
            <a:r>
              <a:rPr lang="en-GB" sz="800" dirty="0"/>
              <a:t>Minor delay syncing with backend updates.</a:t>
            </a:r>
          </a:p>
          <a:p>
            <a:r>
              <a:rPr lang="en-GB" sz="800" b="1" dirty="0"/>
              <a:t>What did you learn?</a:t>
            </a:r>
            <a:endParaRPr lang="en-GB" sz="800" dirty="0"/>
          </a:p>
          <a:p>
            <a:pPr lvl="1"/>
            <a:r>
              <a:rPr lang="en-GB" sz="800" dirty="0"/>
              <a:t>How to map backend JSON output into visual components.</a:t>
            </a:r>
          </a:p>
          <a:p>
            <a:pPr lvl="1"/>
            <a:r>
              <a:rPr lang="en-GB" sz="800" dirty="0"/>
              <a:t>Value of consistent class naming and layout planning.</a:t>
            </a:r>
          </a:p>
          <a:p>
            <a:pPr lvl="1"/>
            <a:r>
              <a:rPr lang="en-GB" sz="800" dirty="0"/>
              <a:t>Real-time data can cause layout shifts if not handled carefully.</a:t>
            </a:r>
          </a:p>
          <a:p>
            <a:r>
              <a:rPr lang="en-GB" sz="800" b="1" dirty="0"/>
              <a:t>What could be added as an Action point looking forward to next week?</a:t>
            </a:r>
            <a:endParaRPr lang="en-GB" sz="800" dirty="0"/>
          </a:p>
          <a:p>
            <a:pPr lvl="1"/>
            <a:r>
              <a:rPr lang="en-GB" sz="800" dirty="0"/>
              <a:t>Add animations/transitions for smoother UX.</a:t>
            </a:r>
          </a:p>
          <a:p>
            <a:pPr lvl="1"/>
            <a:r>
              <a:rPr lang="en-GB" sz="800" dirty="0"/>
              <a:t>Finalize mobile layout.</a:t>
            </a:r>
          </a:p>
          <a:p>
            <a:pPr lvl="1"/>
            <a:r>
              <a:rPr lang="en-GB" sz="800" dirty="0"/>
              <a:t>Prepare for end-of-block demo and feedback session.</a:t>
            </a: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4</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Afbeelding 2">
            <a:extLst>
              <a:ext uri="{FF2B5EF4-FFF2-40B4-BE49-F238E27FC236}">
                <a16:creationId xmlns:a16="http://schemas.microsoft.com/office/drawing/2014/main" id="{9771D645-DB18-CF28-DFE0-FDDF7206045F}"/>
              </a:ext>
            </a:extLst>
          </p:cNvPr>
          <p:cNvPicPr>
            <a:picLocks noChangeAspect="1"/>
          </p:cNvPicPr>
          <p:nvPr/>
        </p:nvPicPr>
        <p:blipFill>
          <a:blip r:embed="rId3"/>
          <a:stretch>
            <a:fillRect/>
          </a:stretch>
        </p:blipFill>
        <p:spPr>
          <a:xfrm>
            <a:off x="1580803" y="3455652"/>
            <a:ext cx="2209948" cy="1685482"/>
          </a:xfrm>
          <a:prstGeom prst="rect">
            <a:avLst/>
          </a:prstGeom>
        </p:spPr>
      </p:pic>
      <p:pic>
        <p:nvPicPr>
          <p:cNvPr id="5" name="Afbeelding 4">
            <a:extLst>
              <a:ext uri="{FF2B5EF4-FFF2-40B4-BE49-F238E27FC236}">
                <a16:creationId xmlns:a16="http://schemas.microsoft.com/office/drawing/2014/main" id="{C90D38E4-1EAD-44ED-9E59-9E12CF78E4A8}"/>
              </a:ext>
            </a:extLst>
          </p:cNvPr>
          <p:cNvPicPr>
            <a:picLocks noChangeAspect="1"/>
          </p:cNvPicPr>
          <p:nvPr/>
        </p:nvPicPr>
        <p:blipFill>
          <a:blip r:embed="rId4"/>
          <a:stretch>
            <a:fillRect/>
          </a:stretch>
        </p:blipFill>
        <p:spPr>
          <a:xfrm>
            <a:off x="457915" y="3542487"/>
            <a:ext cx="934742" cy="1511812"/>
          </a:xfrm>
          <a:prstGeom prst="rect">
            <a:avLst/>
          </a:prstGeom>
        </p:spPr>
      </p:pic>
    </p:spTree>
    <p:extLst>
      <p:ext uri="{BB962C8B-B14F-4D97-AF65-F5344CB8AC3E}">
        <p14:creationId xmlns:p14="http://schemas.microsoft.com/office/powerpoint/2010/main" val="33999733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4</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Team, individual, peer, workshop feedback</a:t>
            </a:r>
            <a:endParaRPr dirty="0"/>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r>
              <a:rPr lang="nl-NL" b="1" dirty="0"/>
              <a:t>Soma </a:t>
            </a:r>
            <a:r>
              <a:rPr lang="nl-NL" b="1" dirty="0" err="1"/>
              <a:t>Gergo</a:t>
            </a:r>
            <a:r>
              <a:rPr lang="nl-NL" b="1" dirty="0"/>
              <a:t> (233650)</a:t>
            </a:r>
            <a:endParaRPr lang="nl-NL" dirty="0"/>
          </a:p>
          <a:p>
            <a:pPr marL="0" lvl="0" indent="0">
              <a:spcBef>
                <a:spcPts val="800"/>
              </a:spcBef>
              <a:spcAft>
                <a:spcPts val="800"/>
              </a:spcAft>
              <a:buNone/>
            </a:pPr>
            <a:r>
              <a:rPr lang="en-GB" dirty="0"/>
              <a:t>The live frontend looks much better this week. The new layout is clean and the connection to the backend works well. Maybe add a loading animation or status message when the backend is still processing.</a:t>
            </a:r>
            <a:endParaRPr dirty="0"/>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NL"/>
              <a:t>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4</a:t>
            </a:r>
            <a:endParaRPr/>
          </a:p>
        </p:txBody>
      </p:sp>
      <p:sp>
        <p:nvSpPr>
          <p:cNvPr id="4" name="TextBox 3">
            <a:extLst>
              <a:ext uri="{FF2B5EF4-FFF2-40B4-BE49-F238E27FC236}">
                <a16:creationId xmlns:a16="http://schemas.microsoft.com/office/drawing/2014/main" id="{341C5D24-F975-BDE2-7D7B-0ECA5573EF8A}"/>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extLst>
      <p:ext uri="{BB962C8B-B14F-4D97-AF65-F5344CB8AC3E}">
        <p14:creationId xmlns:p14="http://schemas.microsoft.com/office/powerpoint/2010/main" val="3366952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3"/>
          <p:cNvSpPr txBox="1">
            <a:spLocks noGrp="1"/>
          </p:cNvSpPr>
          <p:nvPr>
            <p:ph type="title"/>
          </p:nvPr>
        </p:nvSpPr>
        <p:spPr>
          <a:xfrm>
            <a:off x="182880" y="2926080"/>
            <a:ext cx="2743200" cy="15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How To Use</a:t>
            </a:r>
            <a:endParaRPr/>
          </a:p>
          <a:p>
            <a:pPr marL="0" lvl="0" indent="0" algn="ctr" rtl="0">
              <a:spcBef>
                <a:spcPts val="0"/>
              </a:spcBef>
              <a:spcAft>
                <a:spcPts val="0"/>
              </a:spcAft>
              <a:buNone/>
            </a:pPr>
            <a:r>
              <a:rPr lang="en"/>
              <a:t>This Template</a:t>
            </a:r>
            <a:endParaRPr/>
          </a:p>
        </p:txBody>
      </p:sp>
      <p:sp>
        <p:nvSpPr>
          <p:cNvPr id="102" name="Google Shape;102;p13"/>
          <p:cNvSpPr txBox="1">
            <a:spLocks noGrp="1"/>
          </p:cNvSpPr>
          <p:nvPr>
            <p:ph type="body" idx="2"/>
          </p:nvPr>
        </p:nvSpPr>
        <p:spPr>
          <a:xfrm>
            <a:off x="3383280" y="274320"/>
            <a:ext cx="5486400" cy="45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As a student at Breda University of Applied Sciences studying to become a professional, you are required to provide evidence that demonstrates your professional learning and growth during the block. This template is intended to provide you with a well-structured and </a:t>
            </a:r>
            <a:r>
              <a:rPr lang="en" err="1"/>
              <a:t>organised</a:t>
            </a:r>
            <a:r>
              <a:rPr lang="en"/>
              <a:t> format for doing this effectively. Keep in mind that certain competencies may require you to update your evidence every week, and others may have only be relevant during a particular week or two.</a:t>
            </a:r>
            <a:endParaRPr/>
          </a:p>
          <a:p>
            <a:pPr marL="0" lvl="0" indent="0" algn="l" rtl="0">
              <a:spcBef>
                <a:spcPts val="800"/>
              </a:spcBef>
              <a:spcAft>
                <a:spcPts val="0"/>
              </a:spcAft>
              <a:buNone/>
            </a:pPr>
            <a:endParaRPr/>
          </a:p>
          <a:p>
            <a:pPr marL="0" lvl="0" indent="0" algn="l" rtl="0">
              <a:spcBef>
                <a:spcPts val="800"/>
              </a:spcBef>
              <a:spcAft>
                <a:spcPts val="0"/>
              </a:spcAft>
              <a:buNone/>
            </a:pPr>
            <a:r>
              <a:rPr lang="en"/>
              <a:t>With the evidence you present here teachers should get a clear and comprehensive overview of your progress, how you’ve engaged with feedback, as well as your general attitude and performance as a student and as an aspiring professional developer.</a:t>
            </a:r>
            <a:endParaRPr/>
          </a:p>
          <a:p>
            <a:pPr marL="0" lvl="0" indent="0" algn="l" rtl="0">
              <a:spcBef>
                <a:spcPts val="800"/>
              </a:spcBef>
              <a:spcAft>
                <a:spcPts val="0"/>
              </a:spcAft>
              <a:buNone/>
            </a:pPr>
            <a:endParaRPr/>
          </a:p>
          <a:p>
            <a:pPr marL="0" lvl="0" indent="0" algn="l" rtl="0">
              <a:spcBef>
                <a:spcPts val="800"/>
              </a:spcBef>
              <a:spcAft>
                <a:spcPts val="0"/>
              </a:spcAft>
              <a:buNone/>
            </a:pPr>
            <a:r>
              <a:rPr lang="en"/>
              <a:t>Note that number and size of text boxes and how they are organized on each slide may be modified as needed. It is up to you to decide what layout is most effective for the content you are providing. You may also add slides if needed, but try to be as economical as possible, i.e. quality over quantity. Focus on the things that are the most significant and meaningful.</a:t>
            </a:r>
            <a:endParaRPr/>
          </a:p>
          <a:p>
            <a:pPr marL="0" lvl="0" indent="0" algn="l" rtl="0">
              <a:spcBef>
                <a:spcPts val="800"/>
              </a:spcBef>
              <a:spcAft>
                <a:spcPts val="0"/>
              </a:spcAft>
              <a:buNone/>
            </a:pPr>
            <a:endParaRPr/>
          </a:p>
          <a:p>
            <a:pPr marL="0" lvl="0" indent="0" algn="l" rtl="0">
              <a:spcBef>
                <a:spcPts val="800"/>
              </a:spcBef>
              <a:spcAft>
                <a:spcPts val="800"/>
              </a:spcAft>
              <a:buNone/>
            </a:pPr>
            <a:r>
              <a:rPr lang="en"/>
              <a:t>You are also free to stylise this template to improve the graphic design and visual appeal, but please remember its purpose: to provide evidence of your progress towards becoming a professional developer. Changes should only enhance and extend the information, and may never subtract. I.e. do not delete anything or change the order of things. If in doubt, seek approval from your teachers!</a:t>
            </a:r>
            <a:endParaRPr/>
          </a:p>
        </p:txBody>
      </p:sp>
      <p:pic>
        <p:nvPicPr>
          <p:cNvPr id="1026" name="Picture 2" descr="Artificial intelligence brain">
            <a:extLst>
              <a:ext uri="{FF2B5EF4-FFF2-40B4-BE49-F238E27FC236}">
                <a16:creationId xmlns:a16="http://schemas.microsoft.com/office/drawing/2014/main" id="{31E76062-B307-B28D-6D09-6AB7455F1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4" y="453863"/>
            <a:ext cx="3102126" cy="16152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5</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r>
              <a:rPr lang="en-GB" b="1" dirty="0"/>
              <a:t>What goal(s) did you set for this week?</a:t>
            </a:r>
            <a:endParaRPr lang="en-GB" dirty="0"/>
          </a:p>
          <a:p>
            <a:pPr lvl="1"/>
            <a:r>
              <a:rPr lang="en-GB" dirty="0"/>
              <a:t>Finalize the frontend UI for the demo.</a:t>
            </a:r>
          </a:p>
          <a:p>
            <a:pPr lvl="1"/>
            <a:r>
              <a:rPr lang="en-GB" dirty="0"/>
              <a:t>Add polish: loading states, transitions, and basic error handling.</a:t>
            </a:r>
          </a:p>
          <a:p>
            <a:pPr lvl="1"/>
            <a:r>
              <a:rPr lang="en-GB" dirty="0"/>
              <a:t>Sync with backend team to ensure live deployment works smoothly.</a:t>
            </a:r>
          </a:p>
          <a:p>
            <a:r>
              <a:rPr lang="en-GB" b="1" dirty="0"/>
              <a:t>What have you actually been able to do?</a:t>
            </a:r>
            <a:endParaRPr lang="en-GB" dirty="0"/>
          </a:p>
          <a:p>
            <a:pPr lvl="1"/>
            <a:r>
              <a:rPr lang="en-GB" dirty="0"/>
              <a:t>Added animations, improved responsiveness, and refined layout.</a:t>
            </a:r>
          </a:p>
          <a:p>
            <a:pPr lvl="1"/>
            <a:r>
              <a:rPr lang="en-GB" dirty="0"/>
              <a:t>Implemented loading indicators and fallback messages.</a:t>
            </a:r>
          </a:p>
          <a:p>
            <a:pPr lvl="1"/>
            <a:r>
              <a:rPr lang="en-GB" dirty="0"/>
              <a:t>Integrated deployed backend into the frontend for full demo test.</a:t>
            </a:r>
          </a:p>
          <a:p>
            <a:r>
              <a:rPr lang="en-GB" b="1" dirty="0"/>
              <a:t>Showcase the evidence of your progress</a:t>
            </a:r>
            <a:endParaRPr lang="en-GB" dirty="0"/>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r>
              <a:rPr lang="en-GB" sz="800" b="1" dirty="0"/>
              <a:t>How did the week go?</a:t>
            </a:r>
            <a:endParaRPr lang="en-GB" sz="800" dirty="0"/>
          </a:p>
          <a:p>
            <a:pPr lvl="1"/>
            <a:r>
              <a:rPr lang="en-GB" sz="800" dirty="0"/>
              <a:t>Strong progress and very close to final product. Confident going into demo.</a:t>
            </a:r>
          </a:p>
          <a:p>
            <a:r>
              <a:rPr lang="en-GB" sz="800" b="1" dirty="0"/>
              <a:t>What went well?</a:t>
            </a:r>
            <a:endParaRPr lang="en-GB" sz="800" dirty="0"/>
          </a:p>
          <a:p>
            <a:pPr lvl="1"/>
            <a:r>
              <a:rPr lang="en-GB" sz="800" dirty="0"/>
              <a:t>Frontend looks complete and feels smooth.</a:t>
            </a:r>
          </a:p>
          <a:p>
            <a:pPr lvl="1"/>
            <a:r>
              <a:rPr lang="en-GB" sz="800" dirty="0"/>
              <a:t>Good coordination with backend for live testing.</a:t>
            </a:r>
          </a:p>
          <a:p>
            <a:pPr lvl="1"/>
            <a:r>
              <a:rPr lang="en-GB" sz="800" dirty="0"/>
              <a:t>Demo version runs without blocking issues.</a:t>
            </a:r>
          </a:p>
          <a:p>
            <a:r>
              <a:rPr lang="en-GB" sz="800" b="1" dirty="0"/>
              <a:t>What didn’t go so well?</a:t>
            </a:r>
            <a:endParaRPr lang="en-GB" sz="800" dirty="0"/>
          </a:p>
          <a:p>
            <a:pPr lvl="1"/>
            <a:r>
              <a:rPr lang="en-GB" sz="800" dirty="0"/>
              <a:t>Some CORS/config issues during initial deployment.</a:t>
            </a:r>
          </a:p>
          <a:p>
            <a:pPr lvl="1"/>
            <a:r>
              <a:rPr lang="en-GB" sz="800" dirty="0"/>
              <a:t>Limited time left for deeper testing on mobile.</a:t>
            </a:r>
          </a:p>
          <a:p>
            <a:pPr lvl="1"/>
            <a:r>
              <a:rPr lang="en-GB" sz="800" dirty="0"/>
              <a:t>A few misalignments in backend payloads that needed quick fixes.</a:t>
            </a:r>
          </a:p>
          <a:p>
            <a:r>
              <a:rPr lang="en-GB" sz="800" b="1" dirty="0"/>
              <a:t>What did you learn?</a:t>
            </a:r>
            <a:endParaRPr lang="en-GB" sz="800" dirty="0"/>
          </a:p>
          <a:p>
            <a:pPr lvl="1"/>
            <a:r>
              <a:rPr lang="en-GB" sz="800" dirty="0"/>
              <a:t>How to refine UX with subtle transitions and states.</a:t>
            </a:r>
          </a:p>
          <a:p>
            <a:pPr lvl="1"/>
            <a:r>
              <a:rPr lang="en-GB" sz="800" dirty="0"/>
              <a:t>Importance of early deployment testing (not just local).</a:t>
            </a:r>
          </a:p>
          <a:p>
            <a:pPr lvl="1"/>
            <a:r>
              <a:rPr lang="en-GB" sz="800" dirty="0"/>
              <a:t>Small UI/UX details make a big difference in perceived quality.</a:t>
            </a:r>
          </a:p>
          <a:p>
            <a:r>
              <a:rPr lang="en-GB" sz="800" b="1" dirty="0"/>
              <a:t>What could be added as an Action point looking forward to next week?</a:t>
            </a:r>
            <a:endParaRPr lang="en-GB" sz="800" dirty="0"/>
          </a:p>
          <a:p>
            <a:pPr lvl="1"/>
            <a:r>
              <a:rPr lang="en-GB" sz="800" dirty="0"/>
              <a:t>Prepare for the demo day presentation and walkthrough.</a:t>
            </a:r>
          </a:p>
          <a:p>
            <a:pPr lvl="1"/>
            <a:r>
              <a:rPr lang="en-GB" sz="800" dirty="0"/>
              <a:t>Final bugfixes and polish based on feedback.</a:t>
            </a:r>
          </a:p>
          <a:p>
            <a:pPr lvl="1"/>
            <a:r>
              <a:rPr lang="en-GB" sz="800" dirty="0"/>
              <a:t>Reflect on peer contributions and fill in the peer review.</a:t>
            </a: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5</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Afbeelding 2">
            <a:extLst>
              <a:ext uri="{FF2B5EF4-FFF2-40B4-BE49-F238E27FC236}">
                <a16:creationId xmlns:a16="http://schemas.microsoft.com/office/drawing/2014/main" id="{4D2AE980-EF55-9549-80E7-9C9154633416}"/>
              </a:ext>
            </a:extLst>
          </p:cNvPr>
          <p:cNvPicPr>
            <a:picLocks noChangeAspect="1"/>
          </p:cNvPicPr>
          <p:nvPr/>
        </p:nvPicPr>
        <p:blipFill>
          <a:blip r:embed="rId3"/>
          <a:stretch>
            <a:fillRect/>
          </a:stretch>
        </p:blipFill>
        <p:spPr>
          <a:xfrm>
            <a:off x="1246910" y="3990803"/>
            <a:ext cx="1155561" cy="1082905"/>
          </a:xfrm>
          <a:prstGeom prst="rect">
            <a:avLst/>
          </a:prstGeom>
        </p:spPr>
      </p:pic>
    </p:spTree>
    <p:extLst>
      <p:ext uri="{BB962C8B-B14F-4D97-AF65-F5344CB8AC3E}">
        <p14:creationId xmlns:p14="http://schemas.microsoft.com/office/powerpoint/2010/main" val="2683140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5</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Team, individual, peer, workshop feedback</a:t>
            </a:r>
            <a:endParaRPr dirty="0"/>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0" lvl="0" indent="0">
              <a:spcAft>
                <a:spcPts val="800"/>
              </a:spcAft>
              <a:buNone/>
            </a:pPr>
            <a:r>
              <a:rPr lang="en-GB" dirty="0"/>
              <a:t>Balazs </a:t>
            </a:r>
            <a:r>
              <a:rPr lang="en-GB" dirty="0" err="1"/>
              <a:t>Csutar</a:t>
            </a:r>
            <a:r>
              <a:rPr lang="en-GB" dirty="0"/>
              <a:t> (222855)</a:t>
            </a:r>
          </a:p>
          <a:p>
            <a:pPr marL="0" lvl="0" indent="0">
              <a:spcBef>
                <a:spcPts val="800"/>
              </a:spcBef>
              <a:spcAft>
                <a:spcPts val="800"/>
              </a:spcAft>
              <a:buNone/>
            </a:pPr>
            <a:r>
              <a:rPr lang="en-GB" dirty="0"/>
              <a:t>Your frontend is visually impressive and now connects well with the backend</a:t>
            </a:r>
            <a:endParaRPr dirty="0"/>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NL"/>
              <a:t>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5</a:t>
            </a:r>
            <a:endParaRPr/>
          </a:p>
        </p:txBody>
      </p:sp>
      <p:sp>
        <p:nvSpPr>
          <p:cNvPr id="4" name="TextBox 3">
            <a:extLst>
              <a:ext uri="{FF2B5EF4-FFF2-40B4-BE49-F238E27FC236}">
                <a16:creationId xmlns:a16="http://schemas.microsoft.com/office/drawing/2014/main" id="{99718CE5-D4B9-5703-2F5D-70C535C4D7E0}"/>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extLst>
      <p:ext uri="{BB962C8B-B14F-4D97-AF65-F5344CB8AC3E}">
        <p14:creationId xmlns:p14="http://schemas.microsoft.com/office/powerpoint/2010/main" val="16006896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6</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r>
              <a:rPr lang="en-GB" dirty="0"/>
              <a:t>What goal(s) did you set for this week?</a:t>
            </a:r>
          </a:p>
          <a:p>
            <a:pPr marL="182880" lvl="0" indent="-154940"/>
            <a:endParaRPr lang="en-GB" dirty="0"/>
          </a:p>
          <a:p>
            <a:pPr marL="27940" lvl="0" indent="0">
              <a:buNone/>
            </a:pPr>
            <a:r>
              <a:rPr lang="en-GB" dirty="0"/>
              <a:t>- Solve CORS issues between frontend and backend.</a:t>
            </a:r>
          </a:p>
          <a:p>
            <a:pPr marL="27940" lvl="0" indent="0">
              <a:buNone/>
            </a:pPr>
            <a:r>
              <a:rPr lang="en-GB" dirty="0"/>
              <a:t>- Implement and validate unit tests for key backend functions.</a:t>
            </a:r>
          </a:p>
          <a:p>
            <a:pPr marL="27940" lvl="0" indent="0">
              <a:buNone/>
            </a:pPr>
            <a:r>
              <a:rPr lang="en-GB" dirty="0"/>
              <a:t>- Prepare the app for full integration testing.</a:t>
            </a:r>
          </a:p>
          <a:p>
            <a:pPr marL="182880" lvl="0" indent="-154940"/>
            <a:endParaRPr lang="en-GB" dirty="0"/>
          </a:p>
          <a:p>
            <a:pPr marL="182880" lvl="0" indent="-154940"/>
            <a:r>
              <a:rPr lang="en-GB" dirty="0"/>
              <a:t>What have you actually been able to do?</a:t>
            </a:r>
          </a:p>
          <a:p>
            <a:pPr marL="182880" lvl="0" indent="-154940"/>
            <a:endParaRPr lang="en-GB" dirty="0"/>
          </a:p>
          <a:p>
            <a:pPr marL="27940" lvl="0" indent="0">
              <a:buNone/>
            </a:pPr>
            <a:r>
              <a:rPr lang="en-GB" dirty="0"/>
              <a:t>- CORS errors fixed by adjusting </a:t>
            </a:r>
            <a:r>
              <a:rPr lang="en-GB" dirty="0" err="1"/>
              <a:t>FastAPI</a:t>
            </a:r>
            <a:r>
              <a:rPr lang="en-GB" dirty="0"/>
              <a:t> middleware and headers.</a:t>
            </a:r>
          </a:p>
          <a:p>
            <a:pPr marL="27940" lvl="0" indent="0">
              <a:buNone/>
            </a:pPr>
            <a:r>
              <a:rPr lang="en-GB" dirty="0"/>
              <a:t>- Wrote and ran unit tests for API endpoints and emotion model.</a:t>
            </a:r>
          </a:p>
          <a:p>
            <a:pPr marL="27940" lvl="0" indent="0">
              <a:buNone/>
            </a:pPr>
            <a:r>
              <a:rPr lang="en-GB" dirty="0"/>
              <a:t>- Validated test coverage and ensured backend stability.</a:t>
            </a:r>
          </a:p>
          <a:p>
            <a:pPr marL="182880" lvl="0" indent="-154940"/>
            <a:endParaRPr lang="en-GB" dirty="0"/>
          </a:p>
          <a:p>
            <a:pPr marL="182880" lvl="0" indent="-154940"/>
            <a:r>
              <a:rPr lang="en-GB" dirty="0"/>
              <a:t>Showcase the evidence of your progress</a:t>
            </a:r>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r>
              <a:rPr lang="en-GB" sz="800" b="1" dirty="0"/>
              <a:t>How did the week go?</a:t>
            </a:r>
            <a:endParaRPr lang="en-GB" sz="800" dirty="0"/>
          </a:p>
          <a:p>
            <a:pPr lvl="1"/>
            <a:r>
              <a:rPr lang="en-GB" sz="800" dirty="0"/>
              <a:t>Technically strong week — backend stability improved significantly.</a:t>
            </a:r>
          </a:p>
          <a:p>
            <a:r>
              <a:rPr lang="en-GB" sz="800" b="1" dirty="0"/>
              <a:t>What went well?</a:t>
            </a:r>
            <a:endParaRPr lang="en-GB" sz="800" dirty="0"/>
          </a:p>
          <a:p>
            <a:pPr lvl="1"/>
            <a:r>
              <a:rPr lang="en-GB" sz="800" dirty="0"/>
              <a:t>Fixing CORS unblocked frontend/backend communication.</a:t>
            </a:r>
          </a:p>
          <a:p>
            <a:pPr lvl="1"/>
            <a:r>
              <a:rPr lang="en-GB" sz="800" dirty="0"/>
              <a:t>Unit tests gave confidence in inference pipeline.</a:t>
            </a:r>
          </a:p>
          <a:p>
            <a:pPr lvl="1"/>
            <a:r>
              <a:rPr lang="en-GB" sz="800" dirty="0"/>
              <a:t>Test structure now allows faster debugging.</a:t>
            </a:r>
          </a:p>
          <a:p>
            <a:r>
              <a:rPr lang="en-GB" sz="800" b="1" dirty="0"/>
              <a:t>What didn’t go so well?</a:t>
            </a:r>
            <a:endParaRPr lang="en-GB" sz="800" dirty="0"/>
          </a:p>
          <a:p>
            <a:pPr lvl="1"/>
            <a:r>
              <a:rPr lang="en-GB" sz="800" dirty="0"/>
              <a:t>Some time lost debugging preflight OPTIONS requests.</a:t>
            </a:r>
          </a:p>
          <a:p>
            <a:pPr lvl="1"/>
            <a:r>
              <a:rPr lang="en-GB" sz="800" dirty="0"/>
              <a:t>Initial test setup needed multiple iterations to detect async errors.</a:t>
            </a:r>
          </a:p>
          <a:p>
            <a:pPr lvl="1"/>
            <a:r>
              <a:rPr lang="en-GB" sz="800" dirty="0"/>
              <a:t>Forgot to exclude some helper files from coverage at first.</a:t>
            </a:r>
          </a:p>
          <a:p>
            <a:r>
              <a:rPr lang="en-GB" sz="800" b="1" dirty="0"/>
              <a:t>What did you learn?</a:t>
            </a:r>
            <a:endParaRPr lang="en-GB" sz="800" dirty="0"/>
          </a:p>
          <a:p>
            <a:pPr lvl="1"/>
            <a:r>
              <a:rPr lang="en-GB" sz="800" dirty="0"/>
              <a:t>Proper CORS setup is essential in production apps.</a:t>
            </a:r>
          </a:p>
          <a:p>
            <a:pPr lvl="1"/>
            <a:r>
              <a:rPr lang="en-GB" sz="800" dirty="0"/>
              <a:t>Unit tests are not just for bugs, but for safe iteration.</a:t>
            </a:r>
          </a:p>
          <a:p>
            <a:pPr lvl="1"/>
            <a:r>
              <a:rPr lang="en-GB" sz="800" dirty="0"/>
              <a:t>Small test refactors make future work easier.</a:t>
            </a:r>
          </a:p>
          <a:p>
            <a:r>
              <a:rPr lang="en-GB" sz="800" b="1" dirty="0"/>
              <a:t>What could be added as an Action point looking forward to next week?</a:t>
            </a:r>
            <a:endParaRPr lang="en-GB" sz="800" dirty="0"/>
          </a:p>
          <a:p>
            <a:pPr lvl="1"/>
            <a:r>
              <a:rPr lang="en-GB" sz="800" dirty="0"/>
              <a:t>Set up integration tests across frontend and backend.</a:t>
            </a:r>
          </a:p>
          <a:p>
            <a:pPr lvl="1"/>
            <a:r>
              <a:rPr lang="en-GB" sz="800" dirty="0"/>
              <a:t>Add CI pipeline to automatically run tests on commit.</a:t>
            </a:r>
          </a:p>
          <a:p>
            <a:pPr lvl="1"/>
            <a:r>
              <a:rPr lang="en-GB" sz="800" dirty="0"/>
              <a:t>Clean up unused API routes and finalize documentation.</a:t>
            </a: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6</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Afbeelding 2" descr="Afbeelding met tekst, schermopname, software, Multimediasoftware">
            <a:extLst>
              <a:ext uri="{FF2B5EF4-FFF2-40B4-BE49-F238E27FC236}">
                <a16:creationId xmlns:a16="http://schemas.microsoft.com/office/drawing/2014/main" id="{C03E8D62-34D6-A368-0965-F0798B7A25EB}"/>
              </a:ext>
            </a:extLst>
          </p:cNvPr>
          <p:cNvPicPr>
            <a:picLocks noChangeAspect="1"/>
          </p:cNvPicPr>
          <p:nvPr/>
        </p:nvPicPr>
        <p:blipFill>
          <a:blip r:embed="rId3"/>
          <a:srcRect l="6844" t="41802" r="29734" b="5541"/>
          <a:stretch>
            <a:fillRect/>
          </a:stretch>
        </p:blipFill>
        <p:spPr>
          <a:xfrm>
            <a:off x="179583" y="3391265"/>
            <a:ext cx="3555187" cy="1630845"/>
          </a:xfrm>
          <a:prstGeom prst="rect">
            <a:avLst/>
          </a:prstGeom>
        </p:spPr>
      </p:pic>
    </p:spTree>
    <p:extLst>
      <p:ext uri="{BB962C8B-B14F-4D97-AF65-F5344CB8AC3E}">
        <p14:creationId xmlns:p14="http://schemas.microsoft.com/office/powerpoint/2010/main" val="24231630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6</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r>
              <a:rPr lang="nl-NL" b="1" dirty="0"/>
              <a:t>Joey van </a:t>
            </a:r>
            <a:r>
              <a:rPr lang="nl-NL" b="1" dirty="0" err="1"/>
              <a:t>Angelen</a:t>
            </a:r>
            <a:r>
              <a:rPr lang="nl-NL" b="1" dirty="0"/>
              <a:t> (232997)</a:t>
            </a:r>
          </a:p>
          <a:p>
            <a:pPr marL="27940" lvl="0" indent="0">
              <a:buNone/>
            </a:pPr>
            <a:endParaRPr lang="nl-NL" dirty="0"/>
          </a:p>
          <a:p>
            <a:pPr marL="165100" indent="0">
              <a:buNone/>
            </a:pPr>
            <a:r>
              <a:rPr lang="en-GB" dirty="0"/>
              <a:t>Thanks for jumping in on debugging the backend/frontend CORS issues. Your clear testing approach helped us quickly isolate the problem. It’s also great to see your frontend getting more refined every week.</a:t>
            </a:r>
          </a:p>
          <a:p>
            <a:pPr marL="165100" indent="0">
              <a:buNone/>
            </a:pPr>
            <a:endParaRPr lang="en-GB" dirty="0"/>
          </a:p>
          <a:p>
            <a:pPr marL="165100" indent="0">
              <a:buNone/>
            </a:pPr>
            <a:r>
              <a:rPr lang="en-GB" b="1" dirty="0"/>
              <a:t>ILO A – Self-awareness &amp; Stress Management (3 pts)</a:t>
            </a:r>
            <a:br>
              <a:rPr lang="en-GB" dirty="0"/>
            </a:br>
            <a:r>
              <a:rPr lang="en-GB" dirty="0"/>
              <a:t>Jeremy showed strong emotional awareness and remained focused under pressure. Despite technical challenges, he managed his stress well and kept his planning consistent throughout the sprint.</a:t>
            </a:r>
          </a:p>
          <a:p>
            <a:pPr marL="165100" indent="0">
              <a:buNone/>
            </a:pPr>
            <a:endParaRPr lang="en-GB" dirty="0"/>
          </a:p>
          <a:p>
            <a:pPr marL="165100" indent="0">
              <a:buNone/>
            </a:pPr>
            <a:r>
              <a:rPr lang="en-GB" b="1" dirty="0"/>
              <a:t>Weekly Goal (Week 6):</a:t>
            </a:r>
            <a:br>
              <a:rPr lang="en-GB" dirty="0"/>
            </a:br>
            <a:r>
              <a:rPr lang="en-GB" dirty="0"/>
              <a:t>Improve emotional self-monitoring by sticking to my planning, managing sprint pressure, and maintaining mental clarity during debugging tasks.</a:t>
            </a:r>
          </a:p>
          <a:p>
            <a:pPr marL="0" lvl="0" indent="0">
              <a:spcBef>
                <a:spcPts val="800"/>
              </a:spcBef>
              <a:spcAft>
                <a:spcPts val="800"/>
              </a:spcAft>
              <a:buNone/>
            </a:pPr>
            <a:endParaRPr lang="en-GB" dirty="0"/>
          </a:p>
          <a:p>
            <a:pPr marL="0" lvl="0" indent="0">
              <a:spcBef>
                <a:spcPts val="800"/>
              </a:spcBef>
              <a:spcAft>
                <a:spcPts val="800"/>
              </a:spcAft>
              <a:buNone/>
            </a:pPr>
            <a:endParaRPr dirty="0"/>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NL"/>
              <a:t>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6</a:t>
            </a:r>
            <a:endParaRPr/>
          </a:p>
        </p:txBody>
      </p:sp>
      <p:sp>
        <p:nvSpPr>
          <p:cNvPr id="4" name="TextBox 3">
            <a:extLst>
              <a:ext uri="{FF2B5EF4-FFF2-40B4-BE49-F238E27FC236}">
                <a16:creationId xmlns:a16="http://schemas.microsoft.com/office/drawing/2014/main" id="{4AB08CE0-9533-DFE2-D89E-D9E289BD7CD8}"/>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extLst>
      <p:ext uri="{BB962C8B-B14F-4D97-AF65-F5344CB8AC3E}">
        <p14:creationId xmlns:p14="http://schemas.microsoft.com/office/powerpoint/2010/main" val="23978758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7</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r>
              <a:rPr lang="en-GB" b="1" dirty="0"/>
              <a:t>What goal(s) did you set for this week?</a:t>
            </a:r>
            <a:endParaRPr lang="en-GB" dirty="0"/>
          </a:p>
          <a:p>
            <a:pPr lvl="1"/>
            <a:r>
              <a:rPr lang="en-GB" dirty="0"/>
              <a:t>Support peers with API testing and debugging.</a:t>
            </a:r>
          </a:p>
          <a:p>
            <a:pPr lvl="1"/>
            <a:r>
              <a:rPr lang="en-GB" dirty="0"/>
              <a:t>Finalize unit testing and improve test coverage.</a:t>
            </a:r>
          </a:p>
          <a:p>
            <a:pPr lvl="1"/>
            <a:r>
              <a:rPr lang="en-GB" dirty="0"/>
              <a:t>Organize Azure DevOps dashboard for better sprint overview.</a:t>
            </a:r>
          </a:p>
          <a:p>
            <a:r>
              <a:rPr lang="en-GB" b="1" dirty="0"/>
              <a:t>What have you actually been able to do?</a:t>
            </a:r>
            <a:endParaRPr lang="en-GB" dirty="0"/>
          </a:p>
          <a:p>
            <a:pPr lvl="1"/>
            <a:r>
              <a:rPr lang="en-GB" dirty="0"/>
              <a:t>Helped peers verify API connections and fix small issues.</a:t>
            </a:r>
          </a:p>
          <a:p>
            <a:pPr lvl="1"/>
            <a:r>
              <a:rPr lang="en-GB" dirty="0"/>
              <a:t>Extended unit tests for backend functions and error cases.</a:t>
            </a:r>
          </a:p>
          <a:p>
            <a:pPr lvl="1"/>
            <a:r>
              <a:rPr lang="en-GB" dirty="0"/>
              <a:t>Cleaned up Azure Board: clarified sprint tasks and priorities.</a:t>
            </a:r>
          </a:p>
          <a:p>
            <a:r>
              <a:rPr lang="en-GB" b="1" dirty="0"/>
              <a:t>Showcase the evidence of your progress</a:t>
            </a:r>
            <a:endParaRPr lang="en-GB" dirty="0"/>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r>
              <a:rPr lang="en-GB" sz="800" b="1" dirty="0"/>
              <a:t>How did the week go?</a:t>
            </a:r>
            <a:endParaRPr lang="en-GB" sz="800" dirty="0"/>
          </a:p>
          <a:p>
            <a:pPr lvl="1"/>
            <a:r>
              <a:rPr lang="en-GB" sz="800" dirty="0"/>
              <a:t>Helpful and collaborative; team support was the focus.</a:t>
            </a:r>
          </a:p>
          <a:p>
            <a:r>
              <a:rPr lang="en-GB" sz="800" b="1" dirty="0"/>
              <a:t>What went well?</a:t>
            </a:r>
            <a:endParaRPr lang="en-GB" sz="800" dirty="0"/>
          </a:p>
          <a:p>
            <a:pPr lvl="1"/>
            <a:r>
              <a:rPr lang="en-GB" sz="800" dirty="0"/>
              <a:t>API testing and feedback to peers saved them time.</a:t>
            </a:r>
          </a:p>
          <a:p>
            <a:pPr lvl="1"/>
            <a:r>
              <a:rPr lang="en-GB" sz="800" dirty="0"/>
              <a:t>Test structure is now more robust.</a:t>
            </a:r>
          </a:p>
          <a:p>
            <a:pPr lvl="1"/>
            <a:r>
              <a:rPr lang="en-GB" sz="800" dirty="0"/>
              <a:t>Azure board is clear and easier to follow.</a:t>
            </a:r>
          </a:p>
          <a:p>
            <a:r>
              <a:rPr lang="en-GB" sz="800" b="1" dirty="0"/>
              <a:t>What didn’t go so well?</a:t>
            </a:r>
            <a:endParaRPr lang="en-GB" sz="800" dirty="0"/>
          </a:p>
          <a:p>
            <a:pPr lvl="1"/>
            <a:r>
              <a:rPr lang="en-GB" sz="800" dirty="0"/>
              <a:t>Some tasks lacked clear ownership at the start of the week.</a:t>
            </a:r>
          </a:p>
          <a:p>
            <a:pPr lvl="1"/>
            <a:r>
              <a:rPr lang="en-GB" sz="800" dirty="0"/>
              <a:t>Test configuration needed more cleanup than expected.</a:t>
            </a:r>
          </a:p>
          <a:p>
            <a:pPr lvl="1"/>
            <a:r>
              <a:rPr lang="en-GB" sz="800" dirty="0"/>
              <a:t>Azure updates were done late due to other priorities.</a:t>
            </a:r>
          </a:p>
          <a:p>
            <a:r>
              <a:rPr lang="en-GB" sz="800" b="1" dirty="0"/>
              <a:t>What did you learn?</a:t>
            </a:r>
            <a:endParaRPr lang="en-GB" sz="800" dirty="0"/>
          </a:p>
          <a:p>
            <a:pPr lvl="1"/>
            <a:r>
              <a:rPr lang="en-GB" sz="800" dirty="0"/>
              <a:t>Supporting others strengthens the whole project.</a:t>
            </a:r>
          </a:p>
          <a:p>
            <a:pPr lvl="1"/>
            <a:r>
              <a:rPr lang="en-GB" sz="800" dirty="0"/>
              <a:t>Clean documentation and task breakdown prevent confusion.</a:t>
            </a:r>
          </a:p>
          <a:p>
            <a:pPr lvl="1"/>
            <a:r>
              <a:rPr lang="en-GB" sz="800" dirty="0"/>
              <a:t>Unit testing small edge cases adds big stability gains.</a:t>
            </a:r>
          </a:p>
          <a:p>
            <a:r>
              <a:rPr lang="en-GB" sz="800" b="1" dirty="0"/>
              <a:t>What could be added as an Action point looking forward to next week?</a:t>
            </a:r>
            <a:endParaRPr lang="en-GB" sz="800" dirty="0"/>
          </a:p>
          <a:p>
            <a:pPr lvl="1"/>
            <a:r>
              <a:rPr lang="en-GB" sz="800" dirty="0"/>
              <a:t>Final peer review and contribution overview.</a:t>
            </a:r>
          </a:p>
          <a:p>
            <a:pPr lvl="1"/>
            <a:r>
              <a:rPr lang="en-GB" sz="800" dirty="0"/>
              <a:t>Prepare personal input for demo + wrap-up.</a:t>
            </a:r>
          </a:p>
          <a:p>
            <a:pPr lvl="1"/>
            <a:r>
              <a:rPr lang="en-GB" sz="800" dirty="0"/>
              <a:t>Archive and document final board state for submission.</a:t>
            </a: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7</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Afbeelding 2">
            <a:extLst>
              <a:ext uri="{FF2B5EF4-FFF2-40B4-BE49-F238E27FC236}">
                <a16:creationId xmlns:a16="http://schemas.microsoft.com/office/drawing/2014/main" id="{EFB1EA5F-F497-D596-8E61-E81F174F70C0}"/>
              </a:ext>
            </a:extLst>
          </p:cNvPr>
          <p:cNvPicPr>
            <a:picLocks noChangeAspect="1"/>
          </p:cNvPicPr>
          <p:nvPr/>
        </p:nvPicPr>
        <p:blipFill>
          <a:blip r:embed="rId3"/>
          <a:stretch>
            <a:fillRect/>
          </a:stretch>
        </p:blipFill>
        <p:spPr>
          <a:xfrm>
            <a:off x="1383656" y="3577133"/>
            <a:ext cx="1612252" cy="1496416"/>
          </a:xfrm>
          <a:prstGeom prst="rect">
            <a:avLst/>
          </a:prstGeom>
        </p:spPr>
      </p:pic>
    </p:spTree>
    <p:extLst>
      <p:ext uri="{BB962C8B-B14F-4D97-AF65-F5344CB8AC3E}">
        <p14:creationId xmlns:p14="http://schemas.microsoft.com/office/powerpoint/2010/main" val="9025466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7</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r>
              <a:rPr lang="nl-NL" b="1" dirty="0"/>
              <a:t>Soma </a:t>
            </a:r>
            <a:r>
              <a:rPr lang="nl-NL" b="1" dirty="0" err="1"/>
              <a:t>Gergo</a:t>
            </a:r>
            <a:r>
              <a:rPr lang="nl-NL" b="1" dirty="0"/>
              <a:t> (233650)</a:t>
            </a:r>
          </a:p>
          <a:p>
            <a:pPr marL="165100" indent="0">
              <a:buNone/>
            </a:pPr>
            <a:endParaRPr lang="nl-NL" dirty="0"/>
          </a:p>
          <a:p>
            <a:pPr marL="165100" indent="0">
              <a:buNone/>
            </a:pPr>
            <a:r>
              <a:rPr lang="en-GB" dirty="0"/>
              <a:t>You were very helpful this week in getting everyone over the finish line. Thanks for supporting with API testing and for helping improve the Azure Board.</a:t>
            </a:r>
          </a:p>
          <a:p>
            <a:pPr marL="165100" indent="0">
              <a:buNone/>
            </a:pPr>
            <a:endParaRPr lang="en-GB" dirty="0"/>
          </a:p>
          <a:p>
            <a:pPr marL="165100" indent="0">
              <a:buNone/>
            </a:pPr>
            <a:r>
              <a:rPr lang="en-GB" b="1" dirty="0"/>
              <a:t>ILO B – Empathy &amp; Support for Others (3 pts)</a:t>
            </a:r>
            <a:br>
              <a:rPr lang="en-GB" dirty="0"/>
            </a:br>
            <a:r>
              <a:rPr lang="en-GB" dirty="0"/>
              <a:t>Jeremy actively supported Soma and the team by assisting with API testing and improving the Azure planning board. His help gave others breathing room in a high-pressure week and positively impacted team stress levels.</a:t>
            </a:r>
          </a:p>
          <a:p>
            <a:pPr marL="165100" indent="0">
              <a:buNone/>
            </a:pPr>
            <a:endParaRPr lang="en-GB" dirty="0"/>
          </a:p>
          <a:p>
            <a:pPr marL="165100" indent="0">
              <a:buNone/>
            </a:pPr>
            <a:r>
              <a:rPr lang="en-GB" b="1" dirty="0"/>
              <a:t>Weekly Goal (Week 7):</a:t>
            </a:r>
            <a:br>
              <a:rPr lang="en-GB" dirty="0"/>
            </a:br>
            <a:r>
              <a:rPr lang="en-GB" dirty="0"/>
              <a:t>Continue supporting peers when tasks overflow — by taking over technical work or co-testing — to reduce their pressure and improve emotional well-being across the team.</a:t>
            </a: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NL"/>
              <a:t>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7</a:t>
            </a:r>
            <a:endParaRPr/>
          </a:p>
        </p:txBody>
      </p:sp>
      <p:sp>
        <p:nvSpPr>
          <p:cNvPr id="4" name="TextBox 3">
            <a:extLst>
              <a:ext uri="{FF2B5EF4-FFF2-40B4-BE49-F238E27FC236}">
                <a16:creationId xmlns:a16="http://schemas.microsoft.com/office/drawing/2014/main" id="{8058A61B-E4F8-64BA-11B4-82E7C0FE3D5C}"/>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extLst>
      <p:ext uri="{BB962C8B-B14F-4D97-AF65-F5344CB8AC3E}">
        <p14:creationId xmlns:p14="http://schemas.microsoft.com/office/powerpoint/2010/main" val="6282947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6F7E1F4D-354F-8539-AE20-6A2FEB30DCAC}"/>
            </a:ext>
          </a:extLst>
        </p:cNvPr>
        <p:cNvGrpSpPr/>
        <p:nvPr/>
      </p:nvGrpSpPr>
      <p:grpSpPr>
        <a:xfrm>
          <a:off x="0" y="0"/>
          <a:ext cx="0" cy="0"/>
          <a:chOff x="0" y="0"/>
          <a:chExt cx="0" cy="0"/>
        </a:xfrm>
      </p:grpSpPr>
      <p:sp>
        <p:nvSpPr>
          <p:cNvPr id="223" name="Google Shape;223;p26">
            <a:extLst>
              <a:ext uri="{FF2B5EF4-FFF2-40B4-BE49-F238E27FC236}">
                <a16:creationId xmlns:a16="http://schemas.microsoft.com/office/drawing/2014/main" id="{384C1B7D-4F80-A6FA-28A4-49EA295B8135}"/>
              </a:ext>
            </a:extLst>
          </p:cNvPr>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ZA" dirty="0"/>
              <a:t>8</a:t>
            </a:r>
            <a:r>
              <a:rPr lang="en" dirty="0"/>
              <a:t> - Log</a:t>
            </a:r>
            <a:endParaRPr dirty="0"/>
          </a:p>
        </p:txBody>
      </p:sp>
      <p:sp>
        <p:nvSpPr>
          <p:cNvPr id="224" name="Google Shape;224;p26">
            <a:extLst>
              <a:ext uri="{FF2B5EF4-FFF2-40B4-BE49-F238E27FC236}">
                <a16:creationId xmlns:a16="http://schemas.microsoft.com/office/drawing/2014/main" id="{2C05377D-FA8B-1B49-B0AC-A6CA8879FF23}"/>
              </a:ext>
            </a:extLst>
          </p:cNvPr>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a:extLst>
              <a:ext uri="{FF2B5EF4-FFF2-40B4-BE49-F238E27FC236}">
                <a16:creationId xmlns:a16="http://schemas.microsoft.com/office/drawing/2014/main" id="{4DBCC08B-2EF1-0022-47F3-3A74A48B6B9E}"/>
              </a:ext>
            </a:extLst>
          </p:cNvPr>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a:extLst>
              <a:ext uri="{FF2B5EF4-FFF2-40B4-BE49-F238E27FC236}">
                <a16:creationId xmlns:a16="http://schemas.microsoft.com/office/drawing/2014/main" id="{CC026BF0-8601-851F-99D8-F475376D6002}"/>
              </a:ext>
            </a:extLst>
          </p:cNvPr>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r>
              <a:rPr lang="en-GB" b="1" dirty="0"/>
              <a:t>What goal(s) did you set for this week?</a:t>
            </a:r>
            <a:endParaRPr lang="en-GB" dirty="0"/>
          </a:p>
          <a:p>
            <a:pPr lvl="1"/>
            <a:r>
              <a:rPr lang="en-GB" dirty="0"/>
              <a:t>Finalize all project components for the deadline.</a:t>
            </a:r>
          </a:p>
          <a:p>
            <a:pPr lvl="1"/>
            <a:r>
              <a:rPr lang="en-GB" dirty="0"/>
              <a:t>Perform full demo run and check integration.</a:t>
            </a:r>
          </a:p>
          <a:p>
            <a:pPr lvl="1"/>
            <a:r>
              <a:rPr lang="en-GB" dirty="0"/>
              <a:t>Complete and submit documentation + peer reviews.</a:t>
            </a:r>
          </a:p>
          <a:p>
            <a:r>
              <a:rPr lang="en-GB" b="1" dirty="0"/>
              <a:t>What have you actually been able to do?</a:t>
            </a:r>
            <a:endParaRPr lang="en-GB" dirty="0"/>
          </a:p>
          <a:p>
            <a:pPr lvl="1"/>
            <a:r>
              <a:rPr lang="en-GB" dirty="0"/>
              <a:t>Successfully ran the full demo and resolved last bugs.</a:t>
            </a:r>
          </a:p>
          <a:p>
            <a:pPr lvl="1"/>
            <a:r>
              <a:rPr lang="en-GB" dirty="0"/>
              <a:t>Submitted all final deliverables, including logs and documentation.</a:t>
            </a:r>
          </a:p>
          <a:p>
            <a:pPr lvl="1"/>
            <a:endParaRPr lang="en-GB" dirty="0"/>
          </a:p>
          <a:p>
            <a:r>
              <a:rPr lang="en-GB" b="1" dirty="0"/>
              <a:t>Showcase the evidence of your progress</a:t>
            </a:r>
          </a:p>
          <a:p>
            <a:endParaRPr lang="en-GB" b="1" dirty="0"/>
          </a:p>
          <a:p>
            <a:endParaRPr lang="en-GB" dirty="0"/>
          </a:p>
        </p:txBody>
      </p:sp>
      <p:sp>
        <p:nvSpPr>
          <p:cNvPr id="227" name="Google Shape;227;p26">
            <a:extLst>
              <a:ext uri="{FF2B5EF4-FFF2-40B4-BE49-F238E27FC236}">
                <a16:creationId xmlns:a16="http://schemas.microsoft.com/office/drawing/2014/main" id="{7218D476-DB66-F828-A823-85A854FAE6CE}"/>
              </a:ext>
            </a:extLst>
          </p:cNvPr>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r>
              <a:rPr lang="en-GB" sz="800" b="1" dirty="0"/>
              <a:t>How did the week go?</a:t>
            </a:r>
            <a:endParaRPr lang="en-GB" sz="800" dirty="0"/>
          </a:p>
          <a:p>
            <a:pPr lvl="1"/>
            <a:r>
              <a:rPr lang="en-GB" sz="800" dirty="0"/>
              <a:t>Intense but satisfying — everything came together just in time.</a:t>
            </a:r>
          </a:p>
          <a:p>
            <a:r>
              <a:rPr lang="en-GB" sz="800" b="1" dirty="0"/>
              <a:t>What went well?</a:t>
            </a:r>
            <a:endParaRPr lang="en-GB" sz="800" dirty="0"/>
          </a:p>
          <a:p>
            <a:pPr lvl="1"/>
            <a:r>
              <a:rPr lang="en-GB" sz="800" dirty="0"/>
              <a:t>The demo was smooth and well-structured.</a:t>
            </a:r>
          </a:p>
          <a:p>
            <a:pPr lvl="1"/>
            <a:r>
              <a:rPr lang="en-GB" sz="800" dirty="0"/>
              <a:t>Documentation was complete and easy to follow.</a:t>
            </a:r>
          </a:p>
          <a:p>
            <a:pPr lvl="1"/>
            <a:r>
              <a:rPr lang="en-GB" sz="800" dirty="0"/>
              <a:t>Team worked well together under deadline pressure.</a:t>
            </a:r>
          </a:p>
          <a:p>
            <a:r>
              <a:rPr lang="en-GB" sz="800" b="1" dirty="0"/>
              <a:t>What didn’t go so well?</a:t>
            </a:r>
            <a:endParaRPr lang="en-GB" sz="800" dirty="0"/>
          </a:p>
          <a:p>
            <a:pPr lvl="1"/>
            <a:r>
              <a:rPr lang="en-GB" sz="800" dirty="0"/>
              <a:t>Some last-minute confusion on what exactly needed to be submitted.</a:t>
            </a:r>
          </a:p>
          <a:p>
            <a:pPr lvl="1"/>
            <a:r>
              <a:rPr lang="en-GB" sz="800" dirty="0"/>
              <a:t>A few merge conflicts in GitHub slowed us down.</a:t>
            </a:r>
          </a:p>
          <a:p>
            <a:r>
              <a:rPr lang="en-GB" sz="800" b="1" dirty="0"/>
              <a:t>What did you learn?</a:t>
            </a:r>
            <a:endParaRPr lang="en-GB" sz="800" dirty="0"/>
          </a:p>
          <a:p>
            <a:pPr lvl="1"/>
            <a:r>
              <a:rPr lang="en-GB" sz="800" dirty="0"/>
              <a:t>Finishing strong is about communication and coordination.</a:t>
            </a:r>
          </a:p>
          <a:p>
            <a:pPr lvl="1"/>
            <a:r>
              <a:rPr lang="en-GB" sz="800" dirty="0"/>
              <a:t>Clean project structure really matters at the end.</a:t>
            </a:r>
          </a:p>
          <a:p>
            <a:pPr lvl="1"/>
            <a:r>
              <a:rPr lang="en-GB" sz="800" dirty="0"/>
              <a:t>Peer review gives valuable insight into individual contributions.</a:t>
            </a:r>
          </a:p>
          <a:p>
            <a:r>
              <a:rPr lang="en-GB" sz="800" b="1" dirty="0"/>
              <a:t>What could be added as an Action point looking forward to next week?</a:t>
            </a:r>
            <a:endParaRPr lang="en-GB" sz="800" dirty="0"/>
          </a:p>
          <a:p>
            <a:pPr lvl="1"/>
            <a:r>
              <a:rPr lang="en-GB" sz="800" dirty="0"/>
              <a:t>Take time to reflect and archive all important resources.</a:t>
            </a:r>
          </a:p>
          <a:p>
            <a:pPr lvl="1"/>
            <a:r>
              <a:rPr lang="en-GB" sz="800" dirty="0"/>
              <a:t>Use peer feedback to improve future team collaboration.</a:t>
            </a:r>
          </a:p>
        </p:txBody>
      </p:sp>
      <p:sp>
        <p:nvSpPr>
          <p:cNvPr id="228" name="Google Shape;228;p26">
            <a:extLst>
              <a:ext uri="{FF2B5EF4-FFF2-40B4-BE49-F238E27FC236}">
                <a16:creationId xmlns:a16="http://schemas.microsoft.com/office/drawing/2014/main" id="{28EBB91F-3242-0AC6-A5BE-BF714E031321}"/>
              </a:ext>
            </a:extLst>
          </p:cNvPr>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29" name="Google Shape;229;p26">
            <a:extLst>
              <a:ext uri="{FF2B5EF4-FFF2-40B4-BE49-F238E27FC236}">
                <a16:creationId xmlns:a16="http://schemas.microsoft.com/office/drawing/2014/main" id="{63C7AFA6-0B42-B28B-3FDF-2F718B21019B}"/>
              </a:ext>
            </a:extLst>
          </p:cNvPr>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ZA" dirty="0"/>
              <a:t>8</a:t>
            </a:r>
            <a:endParaRPr dirty="0"/>
          </a:p>
        </p:txBody>
      </p:sp>
      <p:sp>
        <p:nvSpPr>
          <p:cNvPr id="230" name="Google Shape;230;p26">
            <a:extLst>
              <a:ext uri="{FF2B5EF4-FFF2-40B4-BE49-F238E27FC236}">
                <a16:creationId xmlns:a16="http://schemas.microsoft.com/office/drawing/2014/main" id="{DE2CDCF6-15C1-18EB-86D1-4A16ED7AFC85}"/>
              </a:ext>
            </a:extLst>
          </p:cNvPr>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Afbeelding 3">
            <a:extLst>
              <a:ext uri="{FF2B5EF4-FFF2-40B4-BE49-F238E27FC236}">
                <a16:creationId xmlns:a16="http://schemas.microsoft.com/office/drawing/2014/main" id="{FDA6F69C-965D-980C-CC24-A6119F518BAC}"/>
              </a:ext>
            </a:extLst>
          </p:cNvPr>
          <p:cNvPicPr>
            <a:picLocks noChangeAspect="1"/>
          </p:cNvPicPr>
          <p:nvPr/>
        </p:nvPicPr>
        <p:blipFill>
          <a:blip r:embed="rId3"/>
          <a:stretch>
            <a:fillRect/>
          </a:stretch>
        </p:blipFill>
        <p:spPr>
          <a:xfrm>
            <a:off x="2630646" y="3450023"/>
            <a:ext cx="1941354" cy="1569119"/>
          </a:xfrm>
          <a:prstGeom prst="rect">
            <a:avLst/>
          </a:prstGeom>
        </p:spPr>
      </p:pic>
      <p:pic>
        <p:nvPicPr>
          <p:cNvPr id="5" name="Afbeelding 4">
            <a:extLst>
              <a:ext uri="{FF2B5EF4-FFF2-40B4-BE49-F238E27FC236}">
                <a16:creationId xmlns:a16="http://schemas.microsoft.com/office/drawing/2014/main" id="{C97E6458-809A-3685-A4E3-0D62ED7E92E7}"/>
              </a:ext>
            </a:extLst>
          </p:cNvPr>
          <p:cNvPicPr>
            <a:picLocks noChangeAspect="1"/>
          </p:cNvPicPr>
          <p:nvPr/>
        </p:nvPicPr>
        <p:blipFill>
          <a:blip r:embed="rId4"/>
          <a:stretch>
            <a:fillRect/>
          </a:stretch>
        </p:blipFill>
        <p:spPr>
          <a:xfrm>
            <a:off x="576000" y="3525927"/>
            <a:ext cx="1643924" cy="1493215"/>
          </a:xfrm>
          <a:prstGeom prst="rect">
            <a:avLst/>
          </a:prstGeom>
        </p:spPr>
      </p:pic>
    </p:spTree>
    <p:extLst>
      <p:ext uri="{BB962C8B-B14F-4D97-AF65-F5344CB8AC3E}">
        <p14:creationId xmlns:p14="http://schemas.microsoft.com/office/powerpoint/2010/main" val="42732741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6">
          <a:extLst>
            <a:ext uri="{FF2B5EF4-FFF2-40B4-BE49-F238E27FC236}">
              <a16:creationId xmlns:a16="http://schemas.microsoft.com/office/drawing/2014/main" id="{F5DB5DE1-B2B3-9646-1A0A-B96F66E8A947}"/>
            </a:ext>
          </a:extLst>
        </p:cNvPr>
        <p:cNvGrpSpPr/>
        <p:nvPr/>
      </p:nvGrpSpPr>
      <p:grpSpPr>
        <a:xfrm>
          <a:off x="0" y="0"/>
          <a:ext cx="0" cy="0"/>
          <a:chOff x="0" y="0"/>
          <a:chExt cx="0" cy="0"/>
        </a:xfrm>
      </p:grpSpPr>
      <p:sp>
        <p:nvSpPr>
          <p:cNvPr id="237" name="Google Shape;237;p27">
            <a:extLst>
              <a:ext uri="{FF2B5EF4-FFF2-40B4-BE49-F238E27FC236}">
                <a16:creationId xmlns:a16="http://schemas.microsoft.com/office/drawing/2014/main" id="{0F6407FC-5E18-7E53-1563-051865D5DF83}"/>
              </a:ext>
            </a:extLst>
          </p:cNvPr>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8 - Feedback</a:t>
            </a:r>
            <a:endParaRPr dirty="0"/>
          </a:p>
        </p:txBody>
      </p:sp>
      <p:sp>
        <p:nvSpPr>
          <p:cNvPr id="238" name="Google Shape;238;p27">
            <a:extLst>
              <a:ext uri="{FF2B5EF4-FFF2-40B4-BE49-F238E27FC236}">
                <a16:creationId xmlns:a16="http://schemas.microsoft.com/office/drawing/2014/main" id="{0BBCAC46-C4B6-E890-FE7F-EC7A753C61F2}"/>
              </a:ext>
            </a:extLst>
          </p:cNvPr>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a:extLst>
              <a:ext uri="{FF2B5EF4-FFF2-40B4-BE49-F238E27FC236}">
                <a16:creationId xmlns:a16="http://schemas.microsoft.com/office/drawing/2014/main" id="{105E5DBA-416F-A09C-C4A4-29D49A9FAEEB}"/>
              </a:ext>
            </a:extLst>
          </p:cNvPr>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r>
              <a:rPr lang="nl-NL" b="1" dirty="0"/>
              <a:t>Joey van </a:t>
            </a:r>
            <a:r>
              <a:rPr lang="nl-NL" b="1" dirty="0" err="1"/>
              <a:t>Angelen</a:t>
            </a:r>
            <a:r>
              <a:rPr lang="nl-NL" b="1" dirty="0"/>
              <a:t> (232997)</a:t>
            </a:r>
            <a:endParaRPr lang="nl-NL" dirty="0"/>
          </a:p>
          <a:p>
            <a:pPr marL="165100" indent="0">
              <a:buNone/>
            </a:pPr>
            <a:endParaRPr lang="en-GB" dirty="0"/>
          </a:p>
          <a:p>
            <a:pPr marL="165100" indent="0">
              <a:buNone/>
            </a:pPr>
            <a:r>
              <a:rPr lang="en-GB" dirty="0"/>
              <a:t>Great job this week supporting others with testing and debugging. Your help with unit testing and setting up the Azure dashboard made our sprint planning much smoother. It's clear you're taking ownership of the frontend and bringing structure to the process.</a:t>
            </a:r>
          </a:p>
          <a:p>
            <a:pPr marL="165100" indent="0">
              <a:buNone/>
            </a:pPr>
            <a:endParaRPr lang="en-GB" b="1" dirty="0"/>
          </a:p>
          <a:p>
            <a:pPr marL="165100" indent="0">
              <a:buNone/>
            </a:pPr>
            <a:r>
              <a:rPr lang="en-GB" b="1" dirty="0"/>
              <a:t>ILO C – Driving Team Progress &amp; Emotional Balance (4 pts)</a:t>
            </a:r>
            <a:br>
              <a:rPr lang="en-GB" dirty="0"/>
            </a:br>
            <a:r>
              <a:rPr lang="en-GB" dirty="0"/>
              <a:t>Over the course of Weeks 6–8, Jeremy has evolved into a key contributor who not only maintains his own planning and emotional stability but also improves team dynamics. By consistently supporting Joey, Soma, and others, and helping structure our Azure sprint board, he ensures both progress and emotional clarity for the whole team.</a:t>
            </a:r>
          </a:p>
          <a:p>
            <a:pPr marL="165100" indent="0">
              <a:buNone/>
            </a:pPr>
            <a:endParaRPr lang="en-GB" b="1" dirty="0"/>
          </a:p>
          <a:p>
            <a:pPr marL="165100" indent="0">
              <a:buNone/>
            </a:pPr>
            <a:r>
              <a:rPr lang="en-GB" b="1" dirty="0"/>
              <a:t>Weekly Goal (Week 8):</a:t>
            </a:r>
            <a:br>
              <a:rPr lang="en-GB" dirty="0"/>
            </a:br>
            <a:r>
              <a:rPr lang="en-GB" dirty="0"/>
              <a:t>Consolidate my personal sprint achievements while enabling others to perform better — by guiding frontend tasks, structuring our sprint board, and promoting a calm and collaborative team environment.</a:t>
            </a:r>
          </a:p>
          <a:p>
            <a:pPr marL="0" lvl="0" indent="0" algn="l" rtl="0">
              <a:spcBef>
                <a:spcPts val="800"/>
              </a:spcBef>
              <a:spcAft>
                <a:spcPts val="800"/>
              </a:spcAft>
              <a:buNone/>
            </a:pPr>
            <a:endParaRPr dirty="0"/>
          </a:p>
        </p:txBody>
      </p:sp>
      <p:sp>
        <p:nvSpPr>
          <p:cNvPr id="240" name="Google Shape;240;p27">
            <a:extLst>
              <a:ext uri="{FF2B5EF4-FFF2-40B4-BE49-F238E27FC236}">
                <a16:creationId xmlns:a16="http://schemas.microsoft.com/office/drawing/2014/main" id="{0EDC738E-01C5-CFF4-3B51-181513CA716F}"/>
              </a:ext>
            </a:extLst>
          </p:cNvPr>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NL"/>
              <a:t>2</a:t>
            </a:r>
            <a:endParaRPr/>
          </a:p>
        </p:txBody>
      </p:sp>
      <p:sp>
        <p:nvSpPr>
          <p:cNvPr id="241" name="Google Shape;241;p27">
            <a:extLst>
              <a:ext uri="{FF2B5EF4-FFF2-40B4-BE49-F238E27FC236}">
                <a16:creationId xmlns:a16="http://schemas.microsoft.com/office/drawing/2014/main" id="{D5987672-8525-336F-153F-BCD9C3F716C8}"/>
              </a:ext>
            </a:extLst>
          </p:cNvPr>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ZA" dirty="0"/>
              <a:t>8</a:t>
            </a:r>
            <a:endParaRPr dirty="0"/>
          </a:p>
        </p:txBody>
      </p:sp>
      <p:sp>
        <p:nvSpPr>
          <p:cNvPr id="4" name="TextBox 3">
            <a:extLst>
              <a:ext uri="{FF2B5EF4-FFF2-40B4-BE49-F238E27FC236}">
                <a16:creationId xmlns:a16="http://schemas.microsoft.com/office/drawing/2014/main" id="{8E94CE35-A631-D518-3A56-A09054A5271A}"/>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extLst>
      <p:ext uri="{BB962C8B-B14F-4D97-AF65-F5344CB8AC3E}">
        <p14:creationId xmlns:p14="http://schemas.microsoft.com/office/powerpoint/2010/main" val="3344127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8"/>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Section </a:t>
            </a:r>
            <a:r>
              <a:rPr lang="en-NL" sz="6000" dirty="0"/>
              <a:t>C</a:t>
            </a:r>
            <a:endParaRPr sz="6000" dirty="0"/>
          </a:p>
        </p:txBody>
      </p:sp>
      <p:sp>
        <p:nvSpPr>
          <p:cNvPr id="357" name="Google Shape;357;p38"/>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Progress</a:t>
            </a:r>
            <a:endParaRPr/>
          </a:p>
          <a:p>
            <a:pPr marL="0" lvl="0" indent="0" algn="ctr" rtl="0">
              <a:spcBef>
                <a:spcPts val="0"/>
              </a:spcBef>
              <a:spcAft>
                <a:spcPts val="0"/>
              </a:spcAft>
              <a:buNone/>
            </a:pPr>
            <a:r>
              <a:rPr lang="en"/>
              <a:t>Intended Learning Outcomes</a:t>
            </a:r>
            <a:endParaRPr sz="3000"/>
          </a:p>
        </p:txBody>
      </p:sp>
      <p:sp>
        <p:nvSpPr>
          <p:cNvPr id="358" name="Google Shape;358;p38"/>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NL" sz="40000">
                <a:solidFill>
                  <a:srgbClr val="999999"/>
                </a:solidFill>
                <a:latin typeface="Roboto"/>
                <a:ea typeface="Roboto"/>
                <a:cs typeface="Roboto"/>
                <a:sym typeface="Roboto"/>
              </a:rPr>
              <a:t>C</a:t>
            </a:r>
            <a:endParaRPr sz="40000">
              <a:solidFill>
                <a:srgbClr val="999999"/>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a:t>
            </a:r>
            <a:r>
              <a:rPr lang="en-NL" dirty="0"/>
              <a:t>1</a:t>
            </a:r>
            <a:endParaRPr dirty="0"/>
          </a:p>
        </p:txBody>
      </p:sp>
      <p:sp>
        <p:nvSpPr>
          <p:cNvPr id="364" name="Google Shape;364;p39"/>
          <p:cNvSpPr txBox="1">
            <a:spLocks noGrp="1"/>
          </p:cNvSpPr>
          <p:nvPr>
            <p:ph type="subTitle" idx="1"/>
          </p:nvPr>
        </p:nvSpPr>
        <p:spPr>
          <a:xfrm>
            <a:off x="2054432" y="3248481"/>
            <a:ext cx="6400800" cy="992126"/>
          </a:xfrm>
          <a:prstGeom prst="rect">
            <a:avLst/>
          </a:prstGeom>
        </p:spPr>
        <p:txBody>
          <a:bodyPr spcFirstLastPara="1" wrap="square" lIns="91425" tIns="91425" rIns="91425" bIns="91425" anchor="ctr" anchorCtr="0">
            <a:noAutofit/>
          </a:bodyPr>
          <a:lstStyle/>
          <a:p>
            <a:pPr marL="0" indent="0"/>
            <a:r>
              <a:rPr lang="en-GB" sz="1000" dirty="0"/>
              <a:t>The student can collaborate (internationally) in multidisciplinary teams with different levels of knowledge in the field of data use and applications. They can set up and execute projects in collaboration with stakeholders and team members. They can act as a sounding board in discussions with team members, customers, users and experts. They strive for a good balance between input of their own vision and additional expertise of others. They are able to lead a team. </a:t>
            </a:r>
            <a:endParaRPr sz="1000" dirty="0"/>
          </a:p>
        </p:txBody>
      </p:sp>
      <p:sp>
        <p:nvSpPr>
          <p:cNvPr id="365" name="Google Shape;365;p39"/>
          <p:cNvSpPr txBox="1">
            <a:spLocks noGrp="1"/>
          </p:cNvSpPr>
          <p:nvPr>
            <p:ph type="subTitle" idx="2"/>
          </p:nvPr>
        </p:nvSpPr>
        <p:spPr>
          <a:xfrm>
            <a:off x="2629317" y="2473577"/>
            <a:ext cx="5486400" cy="685800"/>
          </a:xfrm>
          <a:prstGeom prst="rect">
            <a:avLst/>
          </a:prstGeom>
        </p:spPr>
        <p:txBody>
          <a:bodyPr spcFirstLastPara="1" wrap="square" lIns="91425" tIns="91425" rIns="91425" bIns="91425" anchor="ctr" anchorCtr="0">
            <a:noAutofit/>
          </a:bodyPr>
          <a:lstStyle/>
          <a:p>
            <a:pPr marL="0" indent="0" algn="ctr"/>
            <a:r>
              <a:rPr lang="en" sz="3000" dirty="0"/>
              <a:t>Professional Practice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4"/>
          <p:cNvSpPr txBox="1">
            <a:spLocks noGrp="1"/>
          </p:cNvSpPr>
          <p:nvPr>
            <p:ph type="title"/>
          </p:nvPr>
        </p:nvSpPr>
        <p:spPr>
          <a:xfrm>
            <a:off x="274320" y="308799"/>
            <a:ext cx="2560200" cy="15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Learning Log</a:t>
            </a:r>
            <a:endParaRPr/>
          </a:p>
          <a:p>
            <a:pPr marL="0" lvl="0" indent="0" algn="ctr" rtl="0">
              <a:spcBef>
                <a:spcPts val="0"/>
              </a:spcBef>
              <a:spcAft>
                <a:spcPts val="0"/>
              </a:spcAft>
              <a:buNone/>
            </a:pPr>
            <a:r>
              <a:rPr lang="en"/>
              <a:t>Structure</a:t>
            </a:r>
            <a:endParaRPr/>
          </a:p>
        </p:txBody>
      </p:sp>
      <p:sp>
        <p:nvSpPr>
          <p:cNvPr id="109" name="Google Shape;109;p14"/>
          <p:cNvSpPr txBox="1">
            <a:spLocks noGrp="1"/>
          </p:cNvSpPr>
          <p:nvPr>
            <p:ph type="subTitle" idx="1"/>
          </p:nvPr>
        </p:nvSpPr>
        <p:spPr>
          <a:xfrm>
            <a:off x="274320" y="1860700"/>
            <a:ext cx="2560200" cy="301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Section A</a:t>
            </a:r>
            <a:endParaRPr sz="1400"/>
          </a:p>
          <a:p>
            <a:pPr marL="182880" lvl="0" indent="-180340" algn="l" rtl="0">
              <a:spcBef>
                <a:spcPts val="0"/>
              </a:spcBef>
              <a:spcAft>
                <a:spcPts val="0"/>
              </a:spcAft>
              <a:buSzPts val="1400"/>
              <a:buChar char="●"/>
            </a:pPr>
            <a:r>
              <a:rPr lang="en" sz="1400"/>
              <a:t>Starting this block</a:t>
            </a:r>
            <a:endParaRPr sz="1400"/>
          </a:p>
          <a:p>
            <a:pPr marL="182880" lvl="0" indent="-180340" algn="l" rtl="0">
              <a:spcBef>
                <a:spcPts val="0"/>
              </a:spcBef>
              <a:spcAft>
                <a:spcPts val="0"/>
              </a:spcAft>
              <a:buSzPts val="1400"/>
              <a:buChar char="●"/>
            </a:pPr>
            <a:r>
              <a:rPr lang="en" sz="1400"/>
              <a:t>Goals</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Section B </a:t>
            </a:r>
            <a:endParaRPr sz="1400"/>
          </a:p>
          <a:p>
            <a:pPr marL="182880" lvl="0" indent="-180340" algn="l" rtl="0">
              <a:spcBef>
                <a:spcPts val="0"/>
              </a:spcBef>
              <a:spcAft>
                <a:spcPts val="0"/>
              </a:spcAft>
              <a:buSzPts val="1400"/>
              <a:buChar char="●"/>
            </a:pPr>
            <a:r>
              <a:rPr lang="en" sz="1400"/>
              <a:t>ILO section</a:t>
            </a:r>
            <a:endParaRPr sz="1400"/>
          </a:p>
          <a:p>
            <a:pPr marL="182880" lvl="0" indent="-180340" algn="l" rtl="0">
              <a:spcBef>
                <a:spcPts val="0"/>
              </a:spcBef>
              <a:spcAft>
                <a:spcPts val="0"/>
              </a:spcAft>
              <a:buSzPts val="1400"/>
              <a:buChar char="●"/>
            </a:pPr>
            <a:r>
              <a:rPr lang="en" sz="1400"/>
              <a:t>Week log section</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Section C</a:t>
            </a:r>
            <a:endParaRPr sz="1400"/>
          </a:p>
          <a:p>
            <a:pPr marL="182880" lvl="0" indent="-180340" algn="l" rtl="0">
              <a:spcBef>
                <a:spcPts val="0"/>
              </a:spcBef>
              <a:spcAft>
                <a:spcPts val="0"/>
              </a:spcAft>
              <a:buSzPts val="1400"/>
              <a:buChar char="●"/>
            </a:pPr>
            <a:r>
              <a:rPr lang="en" sz="1400"/>
              <a:t>Block reflection</a:t>
            </a:r>
            <a:endParaRPr sz="1400"/>
          </a:p>
        </p:txBody>
      </p:sp>
      <p:sp>
        <p:nvSpPr>
          <p:cNvPr id="110" name="Google Shape;110;p14"/>
          <p:cNvSpPr txBox="1">
            <a:spLocks noGrp="1"/>
          </p:cNvSpPr>
          <p:nvPr>
            <p:ph type="body" idx="2"/>
          </p:nvPr>
        </p:nvSpPr>
        <p:spPr>
          <a:xfrm>
            <a:off x="3383280" y="274320"/>
            <a:ext cx="5486400" cy="45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b="1" u="sng" dirty="0"/>
              <a:t>Section A - My Plan		</a:t>
            </a:r>
            <a:r>
              <a:rPr lang="en" i="1" dirty="0"/>
              <a:t>Must be completed in </a:t>
            </a:r>
            <a:r>
              <a:rPr lang="en" i="1" u="sng" dirty="0"/>
              <a:t>week 1</a:t>
            </a:r>
            <a:endParaRPr i="1" u="sng" dirty="0"/>
          </a:p>
          <a:p>
            <a:pPr marL="0" lvl="0" indent="0" algn="l" rtl="0">
              <a:spcBef>
                <a:spcPts val="800"/>
              </a:spcBef>
              <a:spcAft>
                <a:spcPts val="0"/>
              </a:spcAft>
              <a:buNone/>
            </a:pPr>
            <a:r>
              <a:rPr lang="en" dirty="0"/>
              <a:t>Your plan describes your goals for the block. Starting with where you are right now, where do you want to be at the end of the block? I.e. what role(s) will you take responsibility for, and how will you demonstrate progress relevant to the ILOs for this block? What tasks and deliverables are best aligned with your role and the project brief?</a:t>
            </a:r>
            <a:endParaRPr dirty="0"/>
          </a:p>
          <a:p>
            <a:pPr marL="0" lvl="0" indent="0" algn="l" rtl="0">
              <a:spcBef>
                <a:spcPts val="800"/>
              </a:spcBef>
              <a:spcAft>
                <a:spcPts val="0"/>
              </a:spcAft>
              <a:buNone/>
            </a:pPr>
            <a:r>
              <a:rPr lang="en" sz="1200" b="1" u="sng" dirty="0"/>
              <a:t>Section B - ILO’s		</a:t>
            </a:r>
            <a:r>
              <a:rPr lang="en" i="1" dirty="0"/>
              <a:t>Must be completed in </a:t>
            </a:r>
            <a:r>
              <a:rPr lang="en" i="1" u="sng" dirty="0"/>
              <a:t>week 8</a:t>
            </a:r>
            <a:r>
              <a:rPr lang="en" i="1" dirty="0"/>
              <a:t>, but should be updated </a:t>
            </a:r>
            <a:r>
              <a:rPr lang="en" i="1" u="sng" dirty="0"/>
              <a:t>regularly</a:t>
            </a:r>
            <a:endParaRPr i="1" u="sng" dirty="0"/>
          </a:p>
          <a:p>
            <a:pPr marL="0" lvl="0" indent="0" algn="l" rtl="0">
              <a:spcBef>
                <a:spcPts val="800"/>
              </a:spcBef>
              <a:spcAft>
                <a:spcPts val="0"/>
              </a:spcAft>
              <a:buNone/>
            </a:pPr>
            <a:r>
              <a:rPr lang="en" dirty="0"/>
              <a:t>This is where you link your evidence to each of the Intended Learning Outcomes of this block.</a:t>
            </a:r>
            <a:endParaRPr dirty="0"/>
          </a:p>
          <a:p>
            <a:pPr marL="0" lvl="0" indent="0" algn="l" rtl="0">
              <a:spcBef>
                <a:spcPts val="800"/>
              </a:spcBef>
              <a:spcAft>
                <a:spcPts val="0"/>
              </a:spcAft>
              <a:buNone/>
            </a:pPr>
            <a:r>
              <a:rPr lang="en" sz="1200" b="1" u="sng" dirty="0"/>
              <a:t>Section C - Weekly Log	</a:t>
            </a:r>
            <a:r>
              <a:rPr lang="en" i="1" dirty="0"/>
              <a:t>Must be updated </a:t>
            </a:r>
            <a:r>
              <a:rPr lang="en" i="1" u="sng" dirty="0"/>
              <a:t>every week</a:t>
            </a:r>
            <a:endParaRPr i="1" u="sng" dirty="0"/>
          </a:p>
          <a:p>
            <a:pPr marL="0" lvl="0" indent="0" algn="l" rtl="0">
              <a:spcBef>
                <a:spcPts val="800"/>
              </a:spcBef>
              <a:spcAft>
                <a:spcPts val="0"/>
              </a:spcAft>
              <a:buNone/>
            </a:pPr>
            <a:r>
              <a:rPr lang="en" dirty="0"/>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endParaRPr dirty="0"/>
          </a:p>
          <a:p>
            <a:pPr marL="0" lvl="0" indent="0" algn="l" rtl="0">
              <a:spcBef>
                <a:spcPts val="800"/>
              </a:spcBef>
              <a:spcAft>
                <a:spcPts val="0"/>
              </a:spcAft>
              <a:buNone/>
            </a:pPr>
            <a:r>
              <a:rPr lang="en" dirty="0"/>
              <a:t>In such cases, you simply need to provide links to those artifacts and may include any explanatory comment or reflection you feel is appropriate. </a:t>
            </a:r>
            <a:endParaRPr dirty="0"/>
          </a:p>
          <a:p>
            <a:pPr marL="0" lvl="0" indent="0" algn="l" rtl="0">
              <a:spcBef>
                <a:spcPts val="800"/>
              </a:spcBef>
              <a:spcAft>
                <a:spcPts val="0"/>
              </a:spcAft>
              <a:buNone/>
            </a:pPr>
            <a:r>
              <a:rPr lang="en" dirty="0"/>
              <a:t>(Some reflection is almost always a good idea as it provides the foundation for Section C.)</a:t>
            </a:r>
            <a:endParaRPr dirty="0"/>
          </a:p>
          <a:p>
            <a:pPr marL="0" lvl="0" indent="0" algn="l" rtl="0">
              <a:spcBef>
                <a:spcPts val="800"/>
              </a:spcBef>
              <a:spcAft>
                <a:spcPts val="0"/>
              </a:spcAft>
              <a:buNone/>
            </a:pPr>
            <a:r>
              <a:rPr lang="en" sz="1200" b="1" u="sng" dirty="0"/>
              <a:t>Section D - Reflection	</a:t>
            </a:r>
            <a:r>
              <a:rPr lang="en" i="1" dirty="0"/>
              <a:t>Must be completed in </a:t>
            </a:r>
            <a:r>
              <a:rPr lang="en" i="1" u="sng" dirty="0"/>
              <a:t>week 8</a:t>
            </a:r>
            <a:endParaRPr i="1" u="sng" dirty="0"/>
          </a:p>
          <a:p>
            <a:pPr marL="0" lvl="0" indent="0" algn="l" rtl="0">
              <a:spcBef>
                <a:spcPts val="800"/>
              </a:spcBef>
              <a:spcAft>
                <a:spcPts val="800"/>
              </a:spcAft>
              <a:buNone/>
            </a:pPr>
            <a:r>
              <a:rPr lang="en" dirty="0"/>
              <a:t>Summative reflection on your progress during the block including a critical assessment of everything you did and learned during the block. This is a comprehensive review of everything recorded in Section B, evaluated against the goals and planning laid out in Section A.</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E8A7"/>
        </a:solidFill>
        <a:effectLst/>
      </p:bgPr>
    </p:bg>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a:t>
            </a:r>
            <a:r>
              <a:rPr lang="en-NL" dirty="0"/>
              <a:t>1</a:t>
            </a:r>
            <a:endParaRPr dirty="0"/>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NL"/>
              <a:t>1</a:t>
            </a:r>
            <a:r>
              <a:rPr lang="en"/>
              <a:t>/</a:t>
            </a:r>
            <a:r>
              <a:rPr lang="en-NL"/>
              <a:t>1</a:t>
            </a:r>
            <a:endParaRPr/>
          </a:p>
        </p:txBody>
      </p:sp>
      <p:sp>
        <p:nvSpPr>
          <p:cNvPr id="395" name="Google Shape;395;p42"/>
          <p:cNvSpPr txBox="1">
            <a:spLocks noGrp="1"/>
          </p:cNvSpPr>
          <p:nvPr>
            <p:ph type="body" idx="4294967295"/>
          </p:nvPr>
        </p:nvSpPr>
        <p:spPr>
          <a:xfrm>
            <a:off x="2674350" y="3037484"/>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dirty="0">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endParaRPr sz="900" dirty="0">
              <a:solidFill>
                <a:schemeClr val="lt1"/>
              </a:solidFill>
            </a:endParaRPr>
          </a:p>
          <a:p>
            <a:pPr marL="0" lvl="0" indent="0" algn="l" rtl="0">
              <a:lnSpc>
                <a:spcPct val="115000"/>
              </a:lnSpc>
              <a:spcBef>
                <a:spcPts val="0"/>
              </a:spcBef>
              <a:spcAft>
                <a:spcPts val="0"/>
              </a:spcAft>
              <a:buNone/>
            </a:pPr>
            <a:endParaRPr sz="700" i="1" dirty="0">
              <a:solidFill>
                <a:schemeClr val="lt1"/>
              </a:solidFill>
              <a:latin typeface="Helvetica Neue"/>
              <a:ea typeface="Helvetica Neue"/>
              <a:cs typeface="Helvetica Neue"/>
              <a:sym typeface="Helvetica Neue"/>
            </a:endParaRPr>
          </a:p>
        </p:txBody>
      </p:sp>
      <p:sp>
        <p:nvSpPr>
          <p:cNvPr id="396" name="Google Shape;396;p42"/>
          <p:cNvSpPr txBox="1">
            <a:spLocks noGrp="1"/>
          </p:cNvSpPr>
          <p:nvPr>
            <p:ph type="title" idx="3"/>
          </p:nvPr>
        </p:nvSpPr>
        <p:spPr>
          <a:xfrm>
            <a:off x="2049461" y="0"/>
            <a:ext cx="6577962" cy="576000"/>
          </a:xfrm>
          <a:prstGeom prst="rect">
            <a:avLst/>
          </a:prstGeom>
        </p:spPr>
        <p:txBody>
          <a:bodyPr spcFirstLastPara="1" wrap="square" lIns="91425" tIns="91425" rIns="91425" bIns="91425" anchor="ctr" anchorCtr="0">
            <a:noAutofit/>
          </a:bodyPr>
          <a:lstStyle/>
          <a:p>
            <a:r>
              <a:rPr lang="en-GB" i="0" dirty="0"/>
              <a:t>The student can collaborate (internationally) in multidisciplinary teams with different levels of knowledge in the field of data use and applications. They can set up and execute projects in collaboration with stakeholders and team members. They can act as a sounding board in discussions with team members, customers, users and experts. They strive for a good balance between input of their own vision and additional expertise of others. They are able to lead a team. </a:t>
            </a:r>
            <a:endParaRPr lang="en-GB" dirty="0"/>
          </a:p>
        </p:txBody>
      </p:sp>
      <p:sp>
        <p:nvSpPr>
          <p:cNvPr id="397" name="Google Shape;397;p42"/>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NL" dirty="0"/>
              <a:t>1</a:t>
            </a:r>
            <a:r>
              <a:rPr lang="en" dirty="0"/>
              <a:t>.</a:t>
            </a:r>
            <a:r>
              <a:rPr lang="en-ZA" dirty="0"/>
              <a:t>8</a:t>
            </a:r>
            <a:endParaRPr dirty="0"/>
          </a:p>
        </p:txBody>
      </p:sp>
      <p:sp>
        <p:nvSpPr>
          <p:cNvPr id="398" name="Google Shape;398;p42"/>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GB" i="0" dirty="0"/>
              <a:t>The student submits work to a professional standard. </a:t>
            </a:r>
            <a:endParaRPr lang="en-US" i="0" dirty="0"/>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GB" sz="900" dirty="0"/>
              <a:t>Professional practice</a:t>
            </a:r>
            <a:endParaRPr sz="900" dirty="0"/>
          </a:p>
        </p:txBody>
      </p:sp>
      <p:graphicFrame>
        <p:nvGraphicFramePr>
          <p:cNvPr id="3" name="Table 4">
            <a:extLst>
              <a:ext uri="{FF2B5EF4-FFF2-40B4-BE49-F238E27FC236}">
                <a16:creationId xmlns:a16="http://schemas.microsoft.com/office/drawing/2014/main" id="{56BA5354-3A5E-ED5E-DA1B-291354D19517}"/>
              </a:ext>
            </a:extLst>
          </p:cNvPr>
          <p:cNvGraphicFramePr>
            <a:graphicFrameLocks noGrp="1"/>
          </p:cNvGraphicFramePr>
          <p:nvPr>
            <p:extLst>
              <p:ext uri="{D42A27DB-BD31-4B8C-83A1-F6EECF244321}">
                <p14:modId xmlns:p14="http://schemas.microsoft.com/office/powerpoint/2010/main" val="838025494"/>
              </p:ext>
            </p:extLst>
          </p:nvPr>
        </p:nvGraphicFramePr>
        <p:xfrm>
          <a:off x="0" y="1069800"/>
          <a:ext cx="9144000" cy="9061006"/>
        </p:xfrm>
        <a:graphic>
          <a:graphicData uri="http://schemas.openxmlformats.org/drawingml/2006/table">
            <a:tbl>
              <a:tblPr firstRow="1" bandRow="1">
                <a:tableStyleId>{764D4AE7-FFBC-431D-9275-528F30A785D3}</a:tableStyleId>
              </a:tblPr>
              <a:tblGrid>
                <a:gridCol w="1977435">
                  <a:extLst>
                    <a:ext uri="{9D8B030D-6E8A-4147-A177-3AD203B41FA5}">
                      <a16:colId xmlns:a16="http://schemas.microsoft.com/office/drawing/2014/main" val="3534130133"/>
                    </a:ext>
                  </a:extLst>
                </a:gridCol>
                <a:gridCol w="7166565">
                  <a:extLst>
                    <a:ext uri="{9D8B030D-6E8A-4147-A177-3AD203B41FA5}">
                      <a16:colId xmlns:a16="http://schemas.microsoft.com/office/drawing/2014/main" val="3367927302"/>
                    </a:ext>
                  </a:extLst>
                </a:gridCol>
              </a:tblGrid>
              <a:tr h="350755">
                <a:tc>
                  <a:txBody>
                    <a:bodyPr/>
                    <a:lstStyle/>
                    <a:p>
                      <a:pPr algn="ctr"/>
                      <a:endParaRPr lang="en-GB" sz="800" b="1" dirty="0">
                        <a:latin typeface="Roboto" panose="02000000000000000000" pitchFamily="2" charset="0"/>
                        <a:ea typeface="Roboto" panose="02000000000000000000" pitchFamily="2" charset="0"/>
                        <a:cs typeface="Roboto" panose="02000000000000000000" pitchFamily="2" charset="0"/>
                      </a:endParaRPr>
                    </a:p>
                    <a:p>
                      <a:pPr algn="ctr"/>
                      <a:r>
                        <a:rPr lang="en-GB" sz="800" b="1" dirty="0">
                          <a:latin typeface="Roboto" panose="02000000000000000000" pitchFamily="2" charset="0"/>
                          <a:ea typeface="Roboto" panose="02000000000000000000" pitchFamily="2" charset="0"/>
                          <a:cs typeface="Roboto" panose="02000000000000000000" pitchFamily="2" charset="0"/>
                        </a:rPr>
                        <a:t>Pre-requisites</a:t>
                      </a:r>
                      <a:endParaRPr lang="en-NL" sz="800" b="1" dirty="0">
                        <a:latin typeface="Roboto" panose="02000000000000000000" pitchFamily="2" charset="0"/>
                        <a:ea typeface="Roboto" panose="02000000000000000000" pitchFamily="2" charset="0"/>
                        <a:cs typeface="Roboto" panose="02000000000000000000" pitchFamily="2" charset="0"/>
                      </a:endParaRPr>
                    </a:p>
                  </a:txBody>
                  <a:tcPr>
                    <a:solidFill>
                      <a:srgbClr val="FFFBD3"/>
                    </a:solidFill>
                  </a:tcPr>
                </a:tc>
                <a:tc>
                  <a:txBody>
                    <a:bodyPr/>
                    <a:lstStyle/>
                    <a:p>
                      <a:pPr algn="ctr"/>
                      <a:endParaRPr lang="en-GB" sz="800" b="1" dirty="0">
                        <a:latin typeface="Roboto" panose="02000000000000000000" pitchFamily="2" charset="0"/>
                        <a:ea typeface="Roboto" panose="02000000000000000000" pitchFamily="2" charset="0"/>
                        <a:cs typeface="Roboto" panose="02000000000000000000" pitchFamily="2" charset="0"/>
                      </a:endParaRPr>
                    </a:p>
                    <a:p>
                      <a:pPr algn="ctr"/>
                      <a:r>
                        <a:rPr lang="en-GB" sz="800" b="1" dirty="0">
                          <a:latin typeface="Roboto" panose="02000000000000000000" pitchFamily="2" charset="0"/>
                          <a:ea typeface="Roboto" panose="02000000000000000000" pitchFamily="2" charset="0"/>
                          <a:cs typeface="Roboto" panose="02000000000000000000" pitchFamily="2" charset="0"/>
                        </a:rPr>
                        <a:t>A: 10 points</a:t>
                      </a:r>
                    </a:p>
                  </a:txBody>
                  <a:tcPr>
                    <a:solidFill>
                      <a:schemeClr val="accent4">
                        <a:lumMod val="20000"/>
                        <a:lumOff val="80000"/>
                      </a:schemeClr>
                    </a:solidFill>
                  </a:tcPr>
                </a:tc>
                <a:extLst>
                  <a:ext uri="{0D108BD9-81ED-4DB2-BD59-A6C34878D82A}">
                    <a16:rowId xmlns:a16="http://schemas.microsoft.com/office/drawing/2014/main" val="1929066760"/>
                  </a:ext>
                </a:extLst>
              </a:tr>
              <a:tr h="669625">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700" dirty="0">
                          <a:latin typeface="Roboto" panose="02000000000000000000" pitchFamily="2" charset="0"/>
                          <a:ea typeface="Roboto" panose="02000000000000000000" pitchFamily="2" charset="0"/>
                          <a:cs typeface="Roboto" panose="02000000000000000000" pitchFamily="2" charset="0"/>
                        </a:rPr>
                        <a:t>The student submits a complete learning log, work log, and self-assessment rubric. The student exhibits professional behaviour during </a:t>
                      </a:r>
                      <a:r>
                        <a:rPr lang="en-GB" sz="700" dirty="0" err="1">
                          <a:latin typeface="Roboto" panose="02000000000000000000" pitchFamily="2" charset="0"/>
                          <a:ea typeface="Roboto" panose="02000000000000000000" pitchFamily="2" charset="0"/>
                          <a:cs typeface="Roboto" panose="02000000000000000000" pitchFamily="2" charset="0"/>
                        </a:rPr>
                        <a:t>DataLab</a:t>
                      </a:r>
                      <a:r>
                        <a:rPr lang="en-GB" sz="700" dirty="0">
                          <a:latin typeface="Roboto" panose="02000000000000000000" pitchFamily="2" charset="0"/>
                          <a:ea typeface="Roboto" panose="02000000000000000000" pitchFamily="2" charset="0"/>
                          <a:cs typeface="Roboto" panose="02000000000000000000" pitchFamily="2" charset="0"/>
                        </a:rPr>
                        <a:t> sessions. The student obtained at least 10 points in week 9-10 challenges.</a:t>
                      </a:r>
                      <a:endParaRPr lang="en-NL" sz="700" dirty="0">
                        <a:latin typeface="Roboto" panose="02000000000000000000" pitchFamily="2" charset="0"/>
                        <a:ea typeface="Roboto" panose="02000000000000000000" pitchFamily="2" charset="0"/>
                        <a:cs typeface="Roboto" panose="02000000000000000000" pitchFamily="2" charset="0"/>
                      </a:endParaRPr>
                    </a:p>
                  </a:txBody>
                  <a:tcPr>
                    <a:solidFill>
                      <a:srgbClr val="FFFBD3"/>
                    </a:solidFill>
                  </a:tcPr>
                </a:tc>
                <a:tc>
                  <a:txBody>
                    <a:bodyPr/>
                    <a:lstStyle/>
                    <a:p>
                      <a:r>
                        <a:rPr lang="en-GB" sz="700" dirty="0">
                          <a:latin typeface="Roboto" panose="02000000000000000000" pitchFamily="2" charset="0"/>
                          <a:ea typeface="Roboto" panose="02000000000000000000" pitchFamily="2" charset="0"/>
                          <a:cs typeface="Roboto" panose="02000000000000000000" pitchFamily="2" charset="0"/>
                        </a:rPr>
                        <a:t>The student is able to produce and submit work that meets professional standards across various formats. Code is well-documented, adhering to best practices such as clear docstrings, compliance with style guides, and easy-to-follow documentation. Reports are structured, formal, and free from casual language, demonstrating clarity and depth. Presentations are thoughtfully designed, visually appealing, and tailored to the intended audience. Peer reviews are conducted respectfully and constructively, offering honest, actionable feedback. Worklogs and learning logs are consistently maintained, detailed, and reflective, effectively capturing daily progress, key actions, and critical insights. In all submissions, the student demonstrates attention to detail, communicates effectively, and upholds professionalism to ensure their work is clear, credible, and impactful.</a:t>
                      </a:r>
                      <a:endParaRPr lang="en-NL" sz="700"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extLst>
                  <a:ext uri="{0D108BD9-81ED-4DB2-BD59-A6C34878D82A}">
                    <a16:rowId xmlns:a16="http://schemas.microsoft.com/office/drawing/2014/main" val="173029964"/>
                  </a:ext>
                </a:extLst>
              </a:tr>
              <a:tr h="1913211">
                <a:tc>
                  <a:txBody>
                    <a:bodyPr/>
                    <a:lstStyle/>
                    <a:p>
                      <a:r>
                        <a:rPr lang="en-GB" sz="800" dirty="0">
                          <a:highlight>
                            <a:srgbClr val="FEF2CD"/>
                          </a:highlight>
                        </a:rPr>
                        <a:t>I was present during almost all </a:t>
                      </a:r>
                      <a:r>
                        <a:rPr lang="en-GB" sz="800" dirty="0" err="1">
                          <a:highlight>
                            <a:srgbClr val="FEF2CD"/>
                          </a:highlight>
                        </a:rPr>
                        <a:t>Datalab</a:t>
                      </a:r>
                      <a:r>
                        <a:rPr lang="en-GB" sz="800" dirty="0">
                          <a:highlight>
                            <a:srgbClr val="FEF2CD"/>
                          </a:highlight>
                        </a:rPr>
                        <a:t> days. I only missed two due to dentist appointments for my wisdom teeth. Otherwise, I always showed up, and when I was sick, I informed my peers. I also completed the full learning log and the Azure dashboard, and I now have 11 points. I was initially one point short, but after retaking one challenge, I reached the full 11.</a:t>
                      </a:r>
                    </a:p>
                  </a:txBody>
                  <a:tcPr>
                    <a:solidFill>
                      <a:srgbClr val="FFFBD3"/>
                    </a:solidFill>
                  </a:tcPr>
                </a:tc>
                <a:tc>
                  <a:txBody>
                    <a:bodyPr/>
                    <a:lstStyle/>
                    <a:p>
                      <a:pPr algn="l" fontAlgn="t"/>
                      <a:r>
                        <a:rPr lang="en-GB" sz="800" dirty="0"/>
                        <a:t>I maintained a complete and detailed learning log throughout the project, documenting daily tasks, progress, and reflections. My Azure DevOps dashboard was fully set up and consistently updated to reflect our sprint planning and task distribution. All my work—including code, documentation, and peer reviews—followed a professional tone and structure. I used clear naming conventions, added docstrings, and ensured everything was readable and maintainable. Feedback I provided to peers was constructive and focused on clarity and improvement. This consistent attention to detail and professionalism reflects my qualification for this ILO.</a:t>
                      </a:r>
                      <a:endParaRPr lang="en-NL" sz="900" b="1" i="0" u="none" strike="noStrike" cap="none" dirty="0">
                        <a:solidFill>
                          <a:srgbClr val="000000"/>
                        </a:solidFill>
                        <a:effectLst/>
                        <a:highlight>
                          <a:srgbClr val="F7C7AC"/>
                        </a:highlight>
                        <a:latin typeface="Roboto" panose="02000000000000000000" pitchFamily="2" charset="0"/>
                        <a:ea typeface="Roboto" panose="02000000000000000000" pitchFamily="2" charset="0"/>
                        <a:cs typeface="Roboto" panose="02000000000000000000" pitchFamily="2" charset="0"/>
                        <a:sym typeface="Arial"/>
                      </a:endParaRPr>
                    </a:p>
                  </a:txBody>
                  <a:tcPr>
                    <a:solidFill>
                      <a:schemeClr val="accent4">
                        <a:lumMod val="20000"/>
                        <a:lumOff val="80000"/>
                      </a:schemeClr>
                    </a:solidFill>
                  </a:tcPr>
                </a:tc>
                <a:extLst>
                  <a:ext uri="{0D108BD9-81ED-4DB2-BD59-A6C34878D82A}">
                    <a16:rowId xmlns:a16="http://schemas.microsoft.com/office/drawing/2014/main" val="3577151072"/>
                  </a:ext>
                </a:extLst>
              </a:tr>
              <a:tr h="1126667">
                <a:tc>
                  <a:txBody>
                    <a:bodyPr/>
                    <a:lstStyle/>
                    <a:p>
                      <a:pPr lvl="0">
                        <a:buNone/>
                      </a:pPr>
                      <a:r>
                        <a:rPr lang="en-US" sz="700" b="1" dirty="0">
                          <a:latin typeface="Roboto" panose="02000000000000000000" pitchFamily="2" charset="0"/>
                          <a:ea typeface="Roboto" panose="02000000000000000000" pitchFamily="2" charset="0"/>
                          <a:cs typeface="Roboto" panose="02000000000000000000" pitchFamily="2" charset="0"/>
                        </a:rPr>
                        <a:t>Provide links to:</a:t>
                      </a:r>
                    </a:p>
                    <a:p>
                      <a:pPr marL="171450" lvl="0" indent="-171450">
                        <a:buFontTx/>
                        <a:buChar char="-"/>
                      </a:pPr>
                      <a:r>
                        <a:rPr lang="en-US" sz="700" dirty="0">
                          <a:latin typeface="Roboto" panose="02000000000000000000" pitchFamily="2" charset="0"/>
                          <a:ea typeface="Roboto" panose="02000000000000000000" pitchFamily="2" charset="0"/>
                          <a:cs typeface="Roboto" panose="02000000000000000000" pitchFamily="2" charset="0"/>
                        </a:rPr>
                        <a:t>Learning log</a:t>
                      </a:r>
                    </a:p>
                    <a:p>
                      <a:pPr marL="171450" lvl="0" indent="-171450">
                        <a:buFontTx/>
                        <a:buChar char="-"/>
                      </a:pPr>
                      <a:r>
                        <a:rPr lang="en-US" sz="700" dirty="0">
                          <a:latin typeface="Roboto" panose="02000000000000000000" pitchFamily="2" charset="0"/>
                          <a:ea typeface="Roboto" panose="02000000000000000000" pitchFamily="2" charset="0"/>
                          <a:cs typeface="Roboto" panose="02000000000000000000" pitchFamily="2" charset="0"/>
                        </a:rPr>
                        <a:t>Azure </a:t>
                      </a:r>
                      <a:r>
                        <a:rPr lang="en-US" sz="700" dirty="0" err="1">
                          <a:latin typeface="Roboto" panose="02000000000000000000" pitchFamily="2" charset="0"/>
                          <a:ea typeface="Roboto" panose="02000000000000000000" pitchFamily="2" charset="0"/>
                          <a:cs typeface="Roboto" panose="02000000000000000000" pitchFamily="2" charset="0"/>
                        </a:rPr>
                        <a:t>Devops</a:t>
                      </a:r>
                      <a:r>
                        <a:rPr lang="en-US" sz="700" dirty="0">
                          <a:latin typeface="Roboto" panose="02000000000000000000" pitchFamily="2" charset="0"/>
                          <a:ea typeface="Roboto" panose="02000000000000000000" pitchFamily="2" charset="0"/>
                          <a:cs typeface="Roboto" panose="02000000000000000000" pitchFamily="2" charset="0"/>
                        </a:rPr>
                        <a:t> Boards</a:t>
                      </a:r>
                    </a:p>
                    <a:p>
                      <a:pPr marL="171450" lvl="0" indent="-171450">
                        <a:buFontTx/>
                        <a:buChar char="-"/>
                      </a:pPr>
                      <a:r>
                        <a:rPr lang="en-US" sz="700" dirty="0">
                          <a:latin typeface="Roboto" panose="02000000000000000000" pitchFamily="2" charset="0"/>
                          <a:ea typeface="Roboto" panose="02000000000000000000" pitchFamily="2" charset="0"/>
                          <a:cs typeface="Roboto" panose="02000000000000000000" pitchFamily="2" charset="0"/>
                        </a:rPr>
                        <a:t>Self-assessment rubric</a:t>
                      </a: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r>
                        <a:rPr lang="en-US" sz="700" b="1" dirty="0">
                          <a:latin typeface="Roboto" panose="02000000000000000000" pitchFamily="2" charset="0"/>
                          <a:ea typeface="Roboto" panose="02000000000000000000" pitchFamily="2" charset="0"/>
                          <a:cs typeface="Roboto" panose="02000000000000000000" pitchFamily="2" charset="0"/>
                        </a:rPr>
                        <a:t>Learning log:</a:t>
                      </a:r>
                    </a:p>
                    <a:p>
                      <a:pPr marL="171450" lvl="0" indent="-171450">
                        <a:buFontTx/>
                        <a:buChar char="-"/>
                      </a:pPr>
                      <a:r>
                        <a:rPr lang="en-US" sz="700" b="1" dirty="0">
                          <a:latin typeface="Roboto" panose="02000000000000000000" pitchFamily="2" charset="0"/>
                          <a:ea typeface="Roboto" panose="02000000000000000000" pitchFamily="2" charset="0"/>
                          <a:cs typeface="Roboto" panose="02000000000000000000" pitchFamily="2" charset="0"/>
                          <a:hlinkClick r:id="rId3"/>
                        </a:rPr>
                        <a:t>https://github.com/JeremyvanGorp232189/2025_D/blob/d9a9db39da60cea5bb42ae12988fdab2de81984d/LearningLog2024-25Y2D_232189.pptx</a:t>
                      </a:r>
                      <a:endParaRPr lang="en-US" sz="700" b="1"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b="1"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r>
                        <a:rPr lang="en-US" sz="700" b="1" dirty="0">
                          <a:latin typeface="Roboto" panose="02000000000000000000" pitchFamily="2" charset="0"/>
                          <a:ea typeface="Roboto" panose="02000000000000000000" pitchFamily="2" charset="0"/>
                          <a:cs typeface="Roboto" panose="02000000000000000000" pitchFamily="2" charset="0"/>
                        </a:rPr>
                        <a:t>Azure:</a:t>
                      </a:r>
                    </a:p>
                    <a:p>
                      <a:pPr marL="171450" lvl="0" indent="-171450">
                        <a:buFontTx/>
                        <a:buChar char="-"/>
                      </a:pPr>
                      <a:r>
                        <a:rPr lang="en-GB" sz="800" dirty="0">
                          <a:hlinkClick r:id="rId4"/>
                        </a:rPr>
                        <a:t>CV8 Team Sprint 1 </a:t>
                      </a:r>
                      <a:r>
                        <a:rPr lang="en-GB" sz="800" dirty="0" err="1">
                          <a:hlinkClick r:id="rId4"/>
                        </a:rPr>
                        <a:t>Taskboard</a:t>
                      </a:r>
                      <a:r>
                        <a:rPr lang="en-GB" sz="800" dirty="0">
                          <a:hlinkClick r:id="rId4"/>
                        </a:rPr>
                        <a:t> - Boards</a:t>
                      </a: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r>
                        <a:rPr lang="en-US" sz="700" b="1" dirty="0">
                          <a:latin typeface="Roboto" panose="02000000000000000000" pitchFamily="2" charset="0"/>
                          <a:ea typeface="Roboto" panose="02000000000000000000" pitchFamily="2" charset="0"/>
                          <a:cs typeface="Roboto" panose="02000000000000000000" pitchFamily="2" charset="0"/>
                        </a:rPr>
                        <a:t>Self assessment:</a:t>
                      </a:r>
                    </a:p>
                    <a:p>
                      <a:pPr marL="171450" lvl="0" indent="-171450">
                        <a:buFontTx/>
                        <a:buChar char="-"/>
                      </a:pPr>
                      <a:r>
                        <a:rPr lang="en-US" sz="700" dirty="0">
                          <a:latin typeface="Roboto" panose="02000000000000000000" pitchFamily="2" charset="0"/>
                          <a:ea typeface="Roboto" panose="02000000000000000000" pitchFamily="2" charset="0"/>
                          <a:cs typeface="Roboto" panose="02000000000000000000" pitchFamily="2" charset="0"/>
                          <a:hlinkClick r:id="rId5"/>
                        </a:rPr>
                        <a:t>https://github.com/JeremyvanGorp232189/2025_D/blob/0fe91d618017a18725f0959ecb79bcc9e0d5cbe5/Assessment%20Rubric%20Y2D%202025%20final.xlsx</a:t>
                      </a: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txBody>
                  <a:tcPr>
                    <a:solidFill>
                      <a:srgbClr val="FFFBD3"/>
                    </a:solidFill>
                  </a:tcPr>
                </a:tc>
                <a:tc>
                  <a:txBody>
                    <a:bodyPr/>
                    <a:lstStyle/>
                    <a:p>
                      <a:pPr lvl="0" algn="l">
                        <a:lnSpc>
                          <a:spcPct val="100000"/>
                        </a:lnSpc>
                        <a:spcBef>
                          <a:spcPts val="0"/>
                        </a:spcBef>
                        <a:spcAft>
                          <a:spcPts val="0"/>
                        </a:spcAft>
                        <a:buNone/>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Provide Links here: 11 points</a:t>
                      </a:r>
                      <a:endParaRPr lang="en-US" sz="700" b="0"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extLst>
                  <a:ext uri="{0D108BD9-81ED-4DB2-BD59-A6C34878D82A}">
                    <a16:rowId xmlns:a16="http://schemas.microsoft.com/office/drawing/2014/main" val="740005107"/>
                  </a:ext>
                </a:extLst>
              </a:tr>
            </a:tbl>
          </a:graphicData>
        </a:graphic>
      </p:graphicFrame>
      <p:pic>
        <p:nvPicPr>
          <p:cNvPr id="4" name="Afbeelding 3">
            <a:extLst>
              <a:ext uri="{FF2B5EF4-FFF2-40B4-BE49-F238E27FC236}">
                <a16:creationId xmlns:a16="http://schemas.microsoft.com/office/drawing/2014/main" id="{AD92E0C8-F3A2-BF40-B81A-3C6C4A4E084B}"/>
              </a:ext>
            </a:extLst>
          </p:cNvPr>
          <p:cNvPicPr>
            <a:picLocks noChangeAspect="1"/>
          </p:cNvPicPr>
          <p:nvPr/>
        </p:nvPicPr>
        <p:blipFill>
          <a:blip r:embed="rId6"/>
          <a:stretch>
            <a:fillRect/>
          </a:stretch>
        </p:blipFill>
        <p:spPr>
          <a:xfrm>
            <a:off x="2214150" y="4407707"/>
            <a:ext cx="3019156" cy="2043958"/>
          </a:xfrm>
          <a:prstGeom prst="rect">
            <a:avLst/>
          </a:prstGeom>
        </p:spPr>
      </p:pic>
      <p:pic>
        <p:nvPicPr>
          <p:cNvPr id="6" name="Afbeelding 5">
            <a:extLst>
              <a:ext uri="{FF2B5EF4-FFF2-40B4-BE49-F238E27FC236}">
                <a16:creationId xmlns:a16="http://schemas.microsoft.com/office/drawing/2014/main" id="{EEF20D31-5C6B-0A20-C933-3F93BF4C9ABB}"/>
              </a:ext>
            </a:extLst>
          </p:cNvPr>
          <p:cNvPicPr>
            <a:picLocks noChangeAspect="1"/>
          </p:cNvPicPr>
          <p:nvPr/>
        </p:nvPicPr>
        <p:blipFill>
          <a:blip r:embed="rId7"/>
          <a:stretch>
            <a:fillRect/>
          </a:stretch>
        </p:blipFill>
        <p:spPr>
          <a:xfrm>
            <a:off x="5338442" y="4407706"/>
            <a:ext cx="1591408" cy="2043959"/>
          </a:xfrm>
          <a:prstGeom prst="rect">
            <a:avLst/>
          </a:prstGeom>
        </p:spPr>
      </p:pic>
      <p:pic>
        <p:nvPicPr>
          <p:cNvPr id="8" name="Afbeelding 7">
            <a:extLst>
              <a:ext uri="{FF2B5EF4-FFF2-40B4-BE49-F238E27FC236}">
                <a16:creationId xmlns:a16="http://schemas.microsoft.com/office/drawing/2014/main" id="{1B4E54EC-F170-6AA5-FB4F-618334053287}"/>
              </a:ext>
            </a:extLst>
          </p:cNvPr>
          <p:cNvPicPr>
            <a:picLocks noChangeAspect="1"/>
          </p:cNvPicPr>
          <p:nvPr/>
        </p:nvPicPr>
        <p:blipFill>
          <a:blip r:embed="rId8"/>
          <a:stretch>
            <a:fillRect/>
          </a:stretch>
        </p:blipFill>
        <p:spPr>
          <a:xfrm>
            <a:off x="7034986" y="4580327"/>
            <a:ext cx="2016168" cy="1698715"/>
          </a:xfrm>
          <a:prstGeom prst="rect">
            <a:avLst/>
          </a:prstGeom>
        </p:spPr>
      </p:pic>
      <p:pic>
        <p:nvPicPr>
          <p:cNvPr id="10" name="Afbeelding 9">
            <a:extLst>
              <a:ext uri="{FF2B5EF4-FFF2-40B4-BE49-F238E27FC236}">
                <a16:creationId xmlns:a16="http://schemas.microsoft.com/office/drawing/2014/main" id="{47A66B55-DC0D-72C1-736E-99E30E6C8B21}"/>
              </a:ext>
            </a:extLst>
          </p:cNvPr>
          <p:cNvPicPr>
            <a:picLocks noChangeAspect="1"/>
          </p:cNvPicPr>
          <p:nvPr/>
        </p:nvPicPr>
        <p:blipFill>
          <a:blip r:embed="rId9"/>
          <a:stretch>
            <a:fillRect/>
          </a:stretch>
        </p:blipFill>
        <p:spPr>
          <a:xfrm>
            <a:off x="2399618" y="6721614"/>
            <a:ext cx="2833688" cy="2573905"/>
          </a:xfrm>
          <a:prstGeom prst="rect">
            <a:avLst/>
          </a:prstGeom>
        </p:spPr>
      </p:pic>
      <p:pic>
        <p:nvPicPr>
          <p:cNvPr id="12" name="Afbeelding 11">
            <a:extLst>
              <a:ext uri="{FF2B5EF4-FFF2-40B4-BE49-F238E27FC236}">
                <a16:creationId xmlns:a16="http://schemas.microsoft.com/office/drawing/2014/main" id="{911BEC6D-DC8F-50BF-AB9A-CBCA27892D35}"/>
              </a:ext>
            </a:extLst>
          </p:cNvPr>
          <p:cNvPicPr>
            <a:picLocks noChangeAspect="1"/>
          </p:cNvPicPr>
          <p:nvPr/>
        </p:nvPicPr>
        <p:blipFill>
          <a:blip r:embed="rId10"/>
          <a:stretch>
            <a:fillRect/>
          </a:stretch>
        </p:blipFill>
        <p:spPr>
          <a:xfrm>
            <a:off x="5417550" y="7011986"/>
            <a:ext cx="3308383" cy="2204230"/>
          </a:xfrm>
          <a:prstGeom prst="rect">
            <a:avLst/>
          </a:prstGeom>
        </p:spPr>
      </p:pic>
      <p:pic>
        <p:nvPicPr>
          <p:cNvPr id="2" name="Afbeelding 1">
            <a:extLst>
              <a:ext uri="{FF2B5EF4-FFF2-40B4-BE49-F238E27FC236}">
                <a16:creationId xmlns:a16="http://schemas.microsoft.com/office/drawing/2014/main" id="{7FB9C5EC-2470-E491-64A1-E0073012EA66}"/>
              </a:ext>
            </a:extLst>
          </p:cNvPr>
          <p:cNvPicPr>
            <a:picLocks noChangeAspect="1"/>
          </p:cNvPicPr>
          <p:nvPr/>
        </p:nvPicPr>
        <p:blipFill>
          <a:blip r:embed="rId6"/>
          <a:stretch>
            <a:fillRect/>
          </a:stretch>
        </p:blipFill>
        <p:spPr>
          <a:xfrm>
            <a:off x="161932" y="6455956"/>
            <a:ext cx="1642636" cy="1112059"/>
          </a:xfrm>
          <a:prstGeom prst="rect">
            <a:avLst/>
          </a:prstGeom>
        </p:spPr>
      </p:pic>
    </p:spTree>
    <p:extLst>
      <p:ext uri="{BB962C8B-B14F-4D97-AF65-F5344CB8AC3E}">
        <p14:creationId xmlns:p14="http://schemas.microsoft.com/office/powerpoint/2010/main" val="31326037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2">
          <a:extLst>
            <a:ext uri="{FF2B5EF4-FFF2-40B4-BE49-F238E27FC236}">
              <a16:creationId xmlns:a16="http://schemas.microsoft.com/office/drawing/2014/main" id="{CF51D930-FC13-15B1-CCC9-26AFF6B3C020}"/>
            </a:ext>
          </a:extLst>
        </p:cNvPr>
        <p:cNvGrpSpPr/>
        <p:nvPr/>
      </p:nvGrpSpPr>
      <p:grpSpPr>
        <a:xfrm>
          <a:off x="0" y="0"/>
          <a:ext cx="0" cy="0"/>
          <a:chOff x="0" y="0"/>
          <a:chExt cx="0" cy="0"/>
        </a:xfrm>
      </p:grpSpPr>
      <p:sp>
        <p:nvSpPr>
          <p:cNvPr id="363" name="Google Shape;363;p39">
            <a:extLst>
              <a:ext uri="{FF2B5EF4-FFF2-40B4-BE49-F238E27FC236}">
                <a16:creationId xmlns:a16="http://schemas.microsoft.com/office/drawing/2014/main" id="{8D50FDED-BB17-961A-BECC-DBB1AC3D48F5}"/>
              </a:ext>
            </a:extLst>
          </p:cNvPr>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a:t>
            </a:r>
            <a:r>
              <a:rPr lang="en-NL" dirty="0"/>
              <a:t>2</a:t>
            </a:r>
            <a:endParaRPr dirty="0"/>
          </a:p>
        </p:txBody>
      </p:sp>
      <p:sp>
        <p:nvSpPr>
          <p:cNvPr id="364" name="Google Shape;364;p39">
            <a:extLst>
              <a:ext uri="{FF2B5EF4-FFF2-40B4-BE49-F238E27FC236}">
                <a16:creationId xmlns:a16="http://schemas.microsoft.com/office/drawing/2014/main" id="{DB6C8D7E-5DF1-4A29-E925-4674754478A2}"/>
              </a:ext>
            </a:extLst>
          </p:cNvPr>
          <p:cNvSpPr txBox="1">
            <a:spLocks noGrp="1"/>
          </p:cNvSpPr>
          <p:nvPr>
            <p:ph type="subTitle" idx="1"/>
          </p:nvPr>
        </p:nvSpPr>
        <p:spPr>
          <a:xfrm>
            <a:off x="2054432" y="3248481"/>
            <a:ext cx="6400800" cy="992126"/>
          </a:xfrm>
          <a:prstGeom prst="rect">
            <a:avLst/>
          </a:prstGeom>
        </p:spPr>
        <p:txBody>
          <a:bodyPr spcFirstLastPara="1" wrap="square" lIns="91425" tIns="91425" rIns="91425" bIns="91425" anchor="ctr" anchorCtr="0">
            <a:noAutofit/>
          </a:bodyPr>
          <a:lstStyle/>
          <a:p>
            <a:pPr marL="0" indent="0"/>
            <a:r>
              <a:rPr lang="en-GB" sz="1000" dirty="0"/>
              <a:t>The student applies relevant (research) methods and techniques in combination with relevant and adequate argumentation. They can reflect on (business) processes and their role in them, both theoretically and practically, by constantly evaluating their own actions and adapting them with input from others. They can translate the result of the reflection into concrete personal learning objectives. </a:t>
            </a:r>
          </a:p>
        </p:txBody>
      </p:sp>
      <p:sp>
        <p:nvSpPr>
          <p:cNvPr id="365" name="Google Shape;365;p39">
            <a:extLst>
              <a:ext uri="{FF2B5EF4-FFF2-40B4-BE49-F238E27FC236}">
                <a16:creationId xmlns:a16="http://schemas.microsoft.com/office/drawing/2014/main" id="{4FD699A2-C83F-C6BA-DD26-BEB588A1103F}"/>
              </a:ext>
            </a:extLst>
          </p:cNvPr>
          <p:cNvSpPr txBox="1">
            <a:spLocks noGrp="1"/>
          </p:cNvSpPr>
          <p:nvPr>
            <p:ph type="subTitle" idx="2"/>
          </p:nvPr>
        </p:nvSpPr>
        <p:spPr>
          <a:xfrm>
            <a:off x="2629317" y="2473577"/>
            <a:ext cx="5486400" cy="685800"/>
          </a:xfrm>
          <a:prstGeom prst="rect">
            <a:avLst/>
          </a:prstGeom>
        </p:spPr>
        <p:txBody>
          <a:bodyPr spcFirstLastPara="1" wrap="square" lIns="91425" tIns="91425" rIns="91425" bIns="91425" anchor="ctr" anchorCtr="0">
            <a:noAutofit/>
          </a:bodyPr>
          <a:lstStyle/>
          <a:p>
            <a:pPr marL="0" indent="0" algn="ctr"/>
            <a:r>
              <a:rPr lang="en-GB" sz="3000" dirty="0"/>
              <a:t>Personal Development &amp; Academic Practice</a:t>
            </a:r>
            <a:endParaRPr lang="en" sz="3000" dirty="0"/>
          </a:p>
        </p:txBody>
      </p:sp>
      <p:sp>
        <p:nvSpPr>
          <p:cNvPr id="2" name="Google Shape;366;p39">
            <a:extLst>
              <a:ext uri="{FF2B5EF4-FFF2-40B4-BE49-F238E27FC236}">
                <a16:creationId xmlns:a16="http://schemas.microsoft.com/office/drawing/2014/main" id="{B2287294-362E-FB07-8D01-C13702785440}"/>
              </a:ext>
            </a:extLst>
          </p:cNvPr>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sz="40000" dirty="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26968306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2">
          <a:extLst>
            <a:ext uri="{FF2B5EF4-FFF2-40B4-BE49-F238E27FC236}">
              <a16:creationId xmlns:a16="http://schemas.microsoft.com/office/drawing/2014/main" id="{85A69628-64AA-B521-545E-AA1F94108C79}"/>
            </a:ext>
          </a:extLst>
        </p:cNvPr>
        <p:cNvGrpSpPr/>
        <p:nvPr/>
      </p:nvGrpSpPr>
      <p:grpSpPr>
        <a:xfrm>
          <a:off x="0" y="0"/>
          <a:ext cx="0" cy="0"/>
          <a:chOff x="0" y="0"/>
          <a:chExt cx="0" cy="0"/>
        </a:xfrm>
      </p:grpSpPr>
      <p:sp>
        <p:nvSpPr>
          <p:cNvPr id="393" name="Google Shape;393;p42">
            <a:extLst>
              <a:ext uri="{FF2B5EF4-FFF2-40B4-BE49-F238E27FC236}">
                <a16:creationId xmlns:a16="http://schemas.microsoft.com/office/drawing/2014/main" id="{0C02FDF4-9E4B-1E2C-C530-2D0ECD0F3C17}"/>
              </a:ext>
            </a:extLst>
          </p:cNvPr>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a:t>
            </a:r>
            <a:r>
              <a:rPr lang="en-NL" dirty="0"/>
              <a:t>2</a:t>
            </a:r>
            <a:endParaRPr dirty="0"/>
          </a:p>
        </p:txBody>
      </p:sp>
      <p:sp>
        <p:nvSpPr>
          <p:cNvPr id="394" name="Google Shape;394;p42">
            <a:extLst>
              <a:ext uri="{FF2B5EF4-FFF2-40B4-BE49-F238E27FC236}">
                <a16:creationId xmlns:a16="http://schemas.microsoft.com/office/drawing/2014/main" id="{881F8977-4E0C-7106-EAC9-1E627A03126D}"/>
              </a:ext>
            </a:extLst>
          </p:cNvPr>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NL"/>
              <a:t>1</a:t>
            </a:r>
            <a:r>
              <a:rPr lang="en"/>
              <a:t>/</a:t>
            </a:r>
            <a:r>
              <a:rPr lang="en-NL"/>
              <a:t>1</a:t>
            </a:r>
            <a:endParaRPr/>
          </a:p>
        </p:txBody>
      </p:sp>
      <p:sp>
        <p:nvSpPr>
          <p:cNvPr id="395" name="Google Shape;395;p42">
            <a:extLst>
              <a:ext uri="{FF2B5EF4-FFF2-40B4-BE49-F238E27FC236}">
                <a16:creationId xmlns:a16="http://schemas.microsoft.com/office/drawing/2014/main" id="{E6D023FD-231B-CC8A-E375-606442DA7392}"/>
              </a:ext>
            </a:extLst>
          </p:cNvPr>
          <p:cNvSpPr txBox="1">
            <a:spLocks noGrp="1"/>
          </p:cNvSpPr>
          <p:nvPr>
            <p:ph type="body" idx="4294967295"/>
          </p:nvPr>
        </p:nvSpPr>
        <p:spPr>
          <a:xfrm>
            <a:off x="2674350" y="3037484"/>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endParaRPr sz="900">
              <a:solidFill>
                <a:schemeClr val="lt1"/>
              </a:solidFill>
            </a:endParaRPr>
          </a:p>
          <a:p>
            <a:pPr marL="0" lvl="0" indent="0" algn="l" rtl="0">
              <a:lnSpc>
                <a:spcPct val="115000"/>
              </a:lnSpc>
              <a:spcBef>
                <a:spcPts val="0"/>
              </a:spcBef>
              <a:spcAft>
                <a:spcPts val="0"/>
              </a:spcAft>
              <a:buNone/>
            </a:pPr>
            <a:endParaRPr sz="700" i="1">
              <a:solidFill>
                <a:schemeClr val="lt1"/>
              </a:solidFill>
              <a:latin typeface="Helvetica Neue"/>
              <a:ea typeface="Helvetica Neue"/>
              <a:cs typeface="Helvetica Neue"/>
              <a:sym typeface="Helvetica Neue"/>
            </a:endParaRPr>
          </a:p>
        </p:txBody>
      </p:sp>
      <p:sp>
        <p:nvSpPr>
          <p:cNvPr id="396" name="Google Shape;396;p42">
            <a:extLst>
              <a:ext uri="{FF2B5EF4-FFF2-40B4-BE49-F238E27FC236}">
                <a16:creationId xmlns:a16="http://schemas.microsoft.com/office/drawing/2014/main" id="{CFBE48AD-EC71-7D51-4EA9-813812820FA6}"/>
              </a:ext>
            </a:extLst>
          </p:cNvPr>
          <p:cNvSpPr txBox="1">
            <a:spLocks noGrp="1"/>
          </p:cNvSpPr>
          <p:nvPr>
            <p:ph type="title" idx="3"/>
          </p:nvPr>
        </p:nvSpPr>
        <p:spPr>
          <a:xfrm>
            <a:off x="2049462" y="0"/>
            <a:ext cx="6500772" cy="576000"/>
          </a:xfrm>
          <a:prstGeom prst="rect">
            <a:avLst/>
          </a:prstGeom>
        </p:spPr>
        <p:txBody>
          <a:bodyPr spcFirstLastPara="1" wrap="square" lIns="91425" tIns="91425" rIns="91425" bIns="91425" anchor="ctr" anchorCtr="0">
            <a:noAutofit/>
          </a:bodyPr>
          <a:lstStyle/>
          <a:p>
            <a:r>
              <a:rPr lang="en-GB" i="0" dirty="0"/>
              <a:t>The student applies relevant (research) methods and techniques in combination with relevant and adequate argumentation. They can reflect on (business) processes and their role in them, both theoretically and practically, by constantly evaluating their own actions and adapting them with input from others. They can translate the result of the reflection into concrete personal learning objectives. </a:t>
            </a:r>
            <a:endParaRPr lang="en-GB" dirty="0"/>
          </a:p>
        </p:txBody>
      </p:sp>
      <p:sp>
        <p:nvSpPr>
          <p:cNvPr id="397" name="Google Shape;397;p42">
            <a:extLst>
              <a:ext uri="{FF2B5EF4-FFF2-40B4-BE49-F238E27FC236}">
                <a16:creationId xmlns:a16="http://schemas.microsoft.com/office/drawing/2014/main" id="{F0AE46FF-7619-600D-49A1-F7B5E7368DBB}"/>
              </a:ext>
            </a:extLst>
          </p:cNvPr>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NL" dirty="0"/>
              <a:t>2</a:t>
            </a:r>
            <a:r>
              <a:rPr lang="en" dirty="0"/>
              <a:t>.</a:t>
            </a:r>
            <a:r>
              <a:rPr lang="en-ZA" dirty="0"/>
              <a:t>8</a:t>
            </a:r>
            <a:endParaRPr dirty="0"/>
          </a:p>
        </p:txBody>
      </p:sp>
      <p:sp>
        <p:nvSpPr>
          <p:cNvPr id="398" name="Google Shape;398;p42">
            <a:extLst>
              <a:ext uri="{FF2B5EF4-FFF2-40B4-BE49-F238E27FC236}">
                <a16:creationId xmlns:a16="http://schemas.microsoft.com/office/drawing/2014/main" id="{06F26461-585A-F8CE-DD6E-3B734A27A71E}"/>
              </a:ext>
            </a:extLst>
          </p:cNvPr>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GB" i="0" dirty="0"/>
              <a:t>The student is able to </a:t>
            </a:r>
            <a:r>
              <a:rPr lang="en-GB" i="0" dirty="0" err="1"/>
              <a:t>to</a:t>
            </a:r>
            <a:r>
              <a:rPr lang="en-GB" i="0" dirty="0"/>
              <a:t> recognize, understand, and manage their own emotions, as well as their ability to recognize, understand, and influence the emotions of others leading to considerate goal-setting and decision making and stress-management. </a:t>
            </a:r>
            <a:endParaRPr lang="en-US" i="0" dirty="0"/>
          </a:p>
        </p:txBody>
      </p:sp>
      <p:sp>
        <p:nvSpPr>
          <p:cNvPr id="399" name="Google Shape;399;p42">
            <a:extLst>
              <a:ext uri="{FF2B5EF4-FFF2-40B4-BE49-F238E27FC236}">
                <a16:creationId xmlns:a16="http://schemas.microsoft.com/office/drawing/2014/main" id="{291F875A-FC36-A910-C9FE-29F46CB89A94}"/>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GB" sz="900" dirty="0"/>
              <a:t>Personal Development &amp; Academic Practice</a:t>
            </a:r>
            <a:endParaRPr sz="900" dirty="0"/>
          </a:p>
        </p:txBody>
      </p:sp>
      <p:graphicFrame>
        <p:nvGraphicFramePr>
          <p:cNvPr id="5" name="Table 4">
            <a:extLst>
              <a:ext uri="{FF2B5EF4-FFF2-40B4-BE49-F238E27FC236}">
                <a16:creationId xmlns:a16="http://schemas.microsoft.com/office/drawing/2014/main" id="{5A26833A-1FAB-2693-6941-54849A7DAD2B}"/>
              </a:ext>
            </a:extLst>
          </p:cNvPr>
          <p:cNvGraphicFramePr>
            <a:graphicFrameLocks noGrp="1"/>
          </p:cNvGraphicFramePr>
          <p:nvPr>
            <p:extLst>
              <p:ext uri="{D42A27DB-BD31-4B8C-83A1-F6EECF244321}">
                <p14:modId xmlns:p14="http://schemas.microsoft.com/office/powerpoint/2010/main" val="272976435"/>
              </p:ext>
            </p:extLst>
          </p:nvPr>
        </p:nvGraphicFramePr>
        <p:xfrm>
          <a:off x="0" y="1069800"/>
          <a:ext cx="9144001" cy="12154726"/>
        </p:xfrm>
        <a:graphic>
          <a:graphicData uri="http://schemas.openxmlformats.org/drawingml/2006/table">
            <a:tbl>
              <a:tblPr firstRow="1" bandRow="1">
                <a:tableStyleId>{764D4AE7-FFBC-431D-9275-528F30A785D3}</a:tableStyleId>
              </a:tblPr>
              <a:tblGrid>
                <a:gridCol w="1819150">
                  <a:extLst>
                    <a:ext uri="{9D8B030D-6E8A-4147-A177-3AD203B41FA5}">
                      <a16:colId xmlns:a16="http://schemas.microsoft.com/office/drawing/2014/main" val="3534130133"/>
                    </a:ext>
                  </a:extLst>
                </a:gridCol>
                <a:gridCol w="2261854">
                  <a:extLst>
                    <a:ext uri="{9D8B030D-6E8A-4147-A177-3AD203B41FA5}">
                      <a16:colId xmlns:a16="http://schemas.microsoft.com/office/drawing/2014/main" val="3367927302"/>
                    </a:ext>
                  </a:extLst>
                </a:gridCol>
                <a:gridCol w="2534453">
                  <a:extLst>
                    <a:ext uri="{9D8B030D-6E8A-4147-A177-3AD203B41FA5}">
                      <a16:colId xmlns:a16="http://schemas.microsoft.com/office/drawing/2014/main" val="3466084504"/>
                    </a:ext>
                  </a:extLst>
                </a:gridCol>
                <a:gridCol w="2528544">
                  <a:extLst>
                    <a:ext uri="{9D8B030D-6E8A-4147-A177-3AD203B41FA5}">
                      <a16:colId xmlns:a16="http://schemas.microsoft.com/office/drawing/2014/main" val="2514858810"/>
                    </a:ext>
                  </a:extLst>
                </a:gridCol>
              </a:tblGrid>
              <a:tr h="350755">
                <a:tc>
                  <a:txBody>
                    <a:bodyPr/>
                    <a:lstStyle/>
                    <a:p>
                      <a:pPr algn="ctr"/>
                      <a:endParaRPr lang="en-GB" sz="800" b="1">
                        <a:latin typeface="Roboto" panose="02000000000000000000" pitchFamily="2" charset="0"/>
                        <a:ea typeface="Roboto" panose="02000000000000000000" pitchFamily="2" charset="0"/>
                        <a:cs typeface="Roboto" panose="02000000000000000000" pitchFamily="2" charset="0"/>
                      </a:endParaRPr>
                    </a:p>
                    <a:p>
                      <a:pPr algn="ctr"/>
                      <a:r>
                        <a:rPr lang="en-GB" sz="800" b="1" dirty="0">
                          <a:latin typeface="Roboto"/>
                          <a:ea typeface="Roboto"/>
                          <a:cs typeface="Roboto"/>
                        </a:rPr>
                        <a:t>Pre-requisites</a:t>
                      </a:r>
                      <a:endParaRPr lang="en-NL" sz="800" b="1" dirty="0">
                        <a:latin typeface="Roboto"/>
                        <a:ea typeface="Roboto"/>
                        <a:cs typeface="Roboto"/>
                      </a:endParaRPr>
                    </a:p>
                  </a:txBody>
                  <a:tcPr>
                    <a:solidFill>
                      <a:srgbClr val="FFFBD3"/>
                    </a:solidFill>
                  </a:tcPr>
                </a:tc>
                <a:tc>
                  <a:txBody>
                    <a:bodyPr/>
                    <a:lstStyle/>
                    <a:p>
                      <a:pPr algn="ctr"/>
                      <a:endParaRPr lang="en-GB" sz="800" b="1">
                        <a:latin typeface="Roboto" panose="02000000000000000000" pitchFamily="2" charset="0"/>
                        <a:ea typeface="Roboto" panose="02000000000000000000" pitchFamily="2" charset="0"/>
                        <a:cs typeface="Roboto" panose="02000000000000000000" pitchFamily="2" charset="0"/>
                      </a:endParaRPr>
                    </a:p>
                    <a:p>
                      <a:pPr algn="ctr"/>
                      <a:r>
                        <a:rPr lang="en-GB" sz="800" b="1" dirty="0">
                          <a:latin typeface="Roboto"/>
                          <a:ea typeface="Roboto"/>
                          <a:cs typeface="Roboto"/>
                        </a:rPr>
                        <a:t>A: 3 points</a:t>
                      </a:r>
                      <a:endParaRPr lang="en-NL" sz="800" b="1" dirty="0">
                        <a:latin typeface="Roboto"/>
                        <a:ea typeface="Roboto"/>
                        <a:cs typeface="Roboto"/>
                      </a:endParaRPr>
                    </a:p>
                  </a:txBody>
                  <a:tcPr>
                    <a:solidFill>
                      <a:schemeClr val="accent4">
                        <a:lumMod val="20000"/>
                        <a:lumOff val="80000"/>
                      </a:schemeClr>
                    </a:solidFill>
                  </a:tcPr>
                </a:tc>
                <a:tc>
                  <a:txBody>
                    <a:bodyPr/>
                    <a:lstStyle/>
                    <a:p>
                      <a:pPr algn="ctr"/>
                      <a:endParaRPr lang="en-GB" sz="800" b="1">
                        <a:latin typeface="Roboto" panose="02000000000000000000" pitchFamily="2" charset="0"/>
                        <a:ea typeface="Roboto" panose="02000000000000000000" pitchFamily="2" charset="0"/>
                        <a:cs typeface="Roboto" panose="02000000000000000000" pitchFamily="2" charset="0"/>
                      </a:endParaRPr>
                    </a:p>
                    <a:p>
                      <a:pPr algn="ctr"/>
                      <a:r>
                        <a:rPr lang="en-GB" sz="800" b="1" dirty="0">
                          <a:latin typeface="Roboto"/>
                          <a:ea typeface="Roboto"/>
                          <a:cs typeface="Roboto"/>
                        </a:rPr>
                        <a:t>B: 3 points</a:t>
                      </a:r>
                      <a:endParaRPr lang="en-NL" sz="800" b="1" dirty="0">
                        <a:latin typeface="Roboto"/>
                        <a:ea typeface="Roboto"/>
                        <a:cs typeface="Roboto"/>
                      </a:endParaRPr>
                    </a:p>
                  </a:txBody>
                  <a:tcPr>
                    <a:solidFill>
                      <a:srgbClr val="F5C1A8"/>
                    </a:solidFill>
                  </a:tcPr>
                </a:tc>
                <a:tc>
                  <a:txBody>
                    <a:bodyPr/>
                    <a:lstStyle/>
                    <a:p>
                      <a:pPr algn="ctr"/>
                      <a:endParaRPr lang="en-GB" sz="800" b="1">
                        <a:latin typeface="Roboto" panose="02000000000000000000" pitchFamily="2" charset="0"/>
                        <a:ea typeface="Roboto" panose="02000000000000000000" pitchFamily="2" charset="0"/>
                        <a:cs typeface="Roboto" panose="02000000000000000000" pitchFamily="2" charset="0"/>
                      </a:endParaRPr>
                    </a:p>
                    <a:p>
                      <a:pPr algn="ctr"/>
                      <a:r>
                        <a:rPr lang="en-GB" sz="800" b="1" dirty="0">
                          <a:latin typeface="Roboto"/>
                          <a:ea typeface="Roboto"/>
                          <a:cs typeface="Roboto"/>
                        </a:rPr>
                        <a:t>C: 4 points</a:t>
                      </a:r>
                      <a:endParaRPr lang="en-NL" sz="800" b="1" dirty="0">
                        <a:latin typeface="Roboto"/>
                        <a:ea typeface="Roboto"/>
                        <a:cs typeface="Roboto"/>
                      </a:endParaRPr>
                    </a:p>
                  </a:txBody>
                  <a:tcPr>
                    <a:solidFill>
                      <a:schemeClr val="accent4">
                        <a:lumMod val="20000"/>
                        <a:lumOff val="80000"/>
                      </a:schemeClr>
                    </a:solidFill>
                  </a:tcPr>
                </a:tc>
                <a:extLst>
                  <a:ext uri="{0D108BD9-81ED-4DB2-BD59-A6C34878D82A}">
                    <a16:rowId xmlns:a16="http://schemas.microsoft.com/office/drawing/2014/main" val="1929066760"/>
                  </a:ext>
                </a:extLst>
              </a:tr>
              <a:tr h="669625">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700" dirty="0">
                          <a:latin typeface="Roboto"/>
                          <a:ea typeface="Roboto"/>
                          <a:cs typeface="Roboto"/>
                        </a:rPr>
                        <a:t>The student submits a complete learning log, work log, and self-assessment rubric. The student exhibits professional behaviour during </a:t>
                      </a:r>
                      <a:r>
                        <a:rPr lang="en-GB" sz="700" dirty="0" err="1">
                          <a:latin typeface="Roboto"/>
                          <a:ea typeface="Roboto"/>
                          <a:cs typeface="Roboto"/>
                        </a:rPr>
                        <a:t>DataLab</a:t>
                      </a:r>
                      <a:r>
                        <a:rPr lang="en-GB" sz="700" dirty="0">
                          <a:latin typeface="Roboto"/>
                          <a:ea typeface="Roboto"/>
                          <a:cs typeface="Roboto"/>
                        </a:rPr>
                        <a:t> sessions. The student obtained at least 10 points in week 9-10 challenges.</a:t>
                      </a:r>
                      <a:endParaRPr lang="en-NL" sz="700" dirty="0">
                        <a:latin typeface="Roboto"/>
                        <a:ea typeface="Roboto"/>
                        <a:cs typeface="Roboto"/>
                      </a:endParaRPr>
                    </a:p>
                  </a:txBody>
                  <a:tcPr>
                    <a:solidFill>
                      <a:srgbClr val="FFFBD3"/>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700" dirty="0">
                          <a:latin typeface="Roboto"/>
                          <a:ea typeface="Roboto"/>
                          <a:cs typeface="Roboto"/>
                        </a:rPr>
                        <a:t>The student is able to recognize, understand and manage their own emotions as evidenced by their peer review. The student is able on their capacity to self-monitor their emotions, such as stress, and create concrete action points which they actively pursue. </a:t>
                      </a:r>
                      <a:endParaRPr lang="en-US" sz="700">
                        <a:latin typeface="Roboto"/>
                        <a:ea typeface="Roboto"/>
                        <a:cs typeface="Roboto"/>
                      </a:endParaRPr>
                    </a:p>
                  </a:txBody>
                  <a:tcPr>
                    <a:solidFill>
                      <a:schemeClr val="accent4">
                        <a:lumMod val="20000"/>
                        <a:lumOff val="80000"/>
                      </a:schemeClr>
                    </a:solidFill>
                  </a:tcPr>
                </a:tc>
                <a:tc>
                  <a:txBody>
                    <a:bodyPr/>
                    <a:lstStyle/>
                    <a:p>
                      <a:pPr algn="l"/>
                      <a:r>
                        <a:rPr lang="en-GB" sz="700" dirty="0">
                          <a:latin typeface="Roboto" panose="02000000000000000000" pitchFamily="2" charset="0"/>
                          <a:ea typeface="Roboto" panose="02000000000000000000" pitchFamily="2" charset="0"/>
                          <a:cs typeface="Roboto" panose="02000000000000000000" pitchFamily="2" charset="0"/>
                        </a:rPr>
                        <a:t>The student is able to recognize, understand and manage the emotions of others as evidenced by their peer review. The student is able to empathically reflect on the emotional conduct of others and provide constructive action points and support to improve the emotional conduct of other such as stress reduction.</a:t>
                      </a:r>
                    </a:p>
                  </a:txBody>
                  <a:tcPr>
                    <a:solidFill>
                      <a:srgbClr val="F5C1A8"/>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700" dirty="0">
                          <a:latin typeface="Roboto" panose="02000000000000000000" pitchFamily="2" charset="0"/>
                          <a:ea typeface="Roboto" panose="02000000000000000000" pitchFamily="2" charset="0"/>
                          <a:cs typeface="Roboto" panose="02000000000000000000" pitchFamily="2" charset="0"/>
                        </a:rPr>
                        <a:t>The student is able to make appropriate decisions to further the progress of their own goals and those of others. The decisions of the student further the progress of the project and improve the quality of the team dynamics while keeping the needs and emotions of themselves and others in consideration leading to better individual, team &amp; project outcomes.</a:t>
                      </a:r>
                      <a:endParaRPr lang="en-NL" sz="700"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extLst>
                  <a:ext uri="{0D108BD9-81ED-4DB2-BD59-A6C34878D82A}">
                    <a16:rowId xmlns:a16="http://schemas.microsoft.com/office/drawing/2014/main" val="173029964"/>
                  </a:ext>
                </a:extLst>
              </a:tr>
              <a:tr h="1913211">
                <a:tc>
                  <a:txBody>
                    <a:bodyPr/>
                    <a:lstStyle/>
                    <a:p>
                      <a:pPr marL="0" marR="0" lvl="0" indent="0" algn="l" defTabSz="914400" rtl="0" eaLnBrk="1" fontAlgn="t" latinLnBrk="0" hangingPunct="1">
                        <a:lnSpc>
                          <a:spcPct val="100000"/>
                        </a:lnSpc>
                        <a:spcBef>
                          <a:spcPts val="0"/>
                        </a:spcBef>
                        <a:spcAft>
                          <a:spcPts val="0"/>
                        </a:spcAft>
                        <a:buClr>
                          <a:srgbClr val="000000"/>
                        </a:buClr>
                        <a:buSzTx/>
                        <a:buFont typeface="Arial"/>
                        <a:buNone/>
                        <a:tabLst/>
                        <a:defRPr/>
                      </a:pPr>
                      <a:r>
                        <a:rPr lang="en-GB" sz="700" dirty="0">
                          <a:highlight>
                            <a:srgbClr val="FEF2CD"/>
                          </a:highlight>
                        </a:rPr>
                        <a:t>I was present during almost all </a:t>
                      </a:r>
                      <a:r>
                        <a:rPr lang="en-GB" sz="700" dirty="0" err="1">
                          <a:highlight>
                            <a:srgbClr val="FEF2CD"/>
                          </a:highlight>
                        </a:rPr>
                        <a:t>Datalab</a:t>
                      </a:r>
                      <a:r>
                        <a:rPr lang="en-GB" sz="700" dirty="0">
                          <a:highlight>
                            <a:srgbClr val="FEF2CD"/>
                          </a:highlight>
                        </a:rPr>
                        <a:t> days. I only missed two due to dentist appointments for my wisdom teeth. Otherwise, I always showed up, and when I was sick, I informed my peers. I also completed the full learning log and the Azure dashboard, and I now have 11 points. I was initially one point short, but after retaking one challenge, I reached the full 11.</a:t>
                      </a:r>
                    </a:p>
                    <a:p>
                      <a:pPr marL="0" marR="0" lvl="0" indent="0" algn="l" defTabSz="914400" rtl="0" eaLnBrk="1" fontAlgn="t" latinLnBrk="0" hangingPunct="1">
                        <a:lnSpc>
                          <a:spcPct val="100000"/>
                        </a:lnSpc>
                        <a:spcBef>
                          <a:spcPts val="0"/>
                        </a:spcBef>
                        <a:spcAft>
                          <a:spcPts val="0"/>
                        </a:spcAft>
                        <a:buClr>
                          <a:srgbClr val="000000"/>
                        </a:buClr>
                        <a:buSzTx/>
                        <a:buFont typeface="Arial"/>
                        <a:buNone/>
                        <a:tabLst/>
                        <a:defRPr/>
                      </a:pPr>
                      <a:endParaRPr lang="en-US" sz="700" b="0" i="0" u="none" strike="noStrike" dirty="0">
                        <a:solidFill>
                          <a:srgbClr val="000000"/>
                        </a:solidFill>
                        <a:effectLst/>
                        <a:highlight>
                          <a:srgbClr val="FEF2CD"/>
                        </a:highlight>
                        <a:latin typeface="Roboto"/>
                        <a:ea typeface="Roboto"/>
                        <a:cs typeface="Roboto"/>
                      </a:endParaRPr>
                    </a:p>
                  </a:txBody>
                  <a:tcPr>
                    <a:solidFill>
                      <a:srgbClr val="FFFBD3"/>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700" dirty="0"/>
                        <a:t>In Week 6, I stayed calm under pressure while debugging CORS issues. I kept my planning on track and managed stress effectively. This helped me focus, communicate clearly, and stay mentally sharp throughout the sprint.</a:t>
                      </a:r>
                      <a:endParaRPr lang="en-US" sz="6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endParaRPr lang="en-NL" sz="700"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700" dirty="0"/>
                        <a:t>In Week 7, I supported teammates like Soma by helping with API testing and organizing the Azure Board. This reduced their workload and stress, showing I could recognize when others needed support.</a:t>
                      </a:r>
                      <a:endParaRPr lang="en-US" sz="6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endParaRPr lang="en-NL" sz="700" dirty="0">
                        <a:latin typeface="Roboto" panose="02000000000000000000" pitchFamily="2" charset="0"/>
                        <a:ea typeface="Roboto" panose="02000000000000000000" pitchFamily="2" charset="0"/>
                        <a:cs typeface="Roboto" panose="02000000000000000000" pitchFamily="2" charset="0"/>
                      </a:endParaRPr>
                    </a:p>
                  </a:txBody>
                  <a:tcPr>
                    <a:solidFill>
                      <a:srgbClr val="F5C1A8"/>
                    </a:solidFill>
                  </a:tcPr>
                </a:tc>
                <a:tc>
                  <a:txBody>
                    <a:bodyPr/>
                    <a:lstStyle/>
                    <a:p>
                      <a:pPr algn="l" fontAlgn="t"/>
                      <a:r>
                        <a:rPr lang="en-US" sz="700" b="0" i="0" u="none" strike="noStrike" dirty="0">
                          <a:solidFill>
                            <a:srgbClr val="000000"/>
                          </a:solidFill>
                          <a:effectLst/>
                          <a:latin typeface="Roboto"/>
                          <a:ea typeface="Roboto"/>
                          <a:cs typeface="Roboto"/>
                        </a:rPr>
                        <a:t>Provide a written justification explaining why you qualify for this ILO criterion. Refer to specific evidence that demonstrates how you meet the criterion</a:t>
                      </a:r>
                      <a:r>
                        <a:rPr lang="en-US" sz="800" b="0" i="0" u="none" strike="noStrike" dirty="0">
                          <a:solidFill>
                            <a:srgbClr val="000000"/>
                          </a:solidFill>
                          <a:effectLst/>
                          <a:latin typeface="Roboto"/>
                          <a:ea typeface="Roboto"/>
                          <a:cs typeface="Roboto"/>
                        </a:rPr>
                        <a:t>.</a:t>
                      </a:r>
                      <a:endParaRPr lang="en-US" sz="800" b="0" i="0" u="none" strike="noStrike" dirty="0">
                        <a:solidFill>
                          <a:srgbClr val="000000"/>
                        </a:solidFill>
                        <a:effectLst/>
                        <a:highlight>
                          <a:srgbClr val="FFE1CC"/>
                        </a:highlight>
                        <a:latin typeface="Roboto"/>
                        <a:ea typeface="Roboto"/>
                        <a:cs typeface="Roboto"/>
                      </a:endParaRPr>
                    </a:p>
                    <a:p>
                      <a:endParaRPr lang="nl-NL" sz="700" dirty="0">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700" dirty="0"/>
                        <a:t>From Week 6 to 8, I helped improve sprint planning, supported debugging, and enhanced team structure. My contributions supported team goals and emotional balance, improving collaboration and workflow.</a:t>
                      </a:r>
                      <a:endParaRPr lang="en-US" sz="600" dirty="0">
                        <a:latin typeface="Roboto" panose="02000000000000000000" pitchFamily="2" charset="0"/>
                        <a:ea typeface="Roboto" panose="02000000000000000000" pitchFamily="2" charset="0"/>
                        <a:cs typeface="Roboto" panose="02000000000000000000" pitchFamily="2" charset="0"/>
                      </a:endParaRPr>
                    </a:p>
                    <a:p>
                      <a:endParaRPr lang="en-NL" sz="700"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extLst>
                  <a:ext uri="{0D108BD9-81ED-4DB2-BD59-A6C34878D82A}">
                    <a16:rowId xmlns:a16="http://schemas.microsoft.com/office/drawing/2014/main" val="3577151072"/>
                  </a:ext>
                </a:extLst>
              </a:tr>
              <a:tr h="1126667">
                <a:tc>
                  <a:txBody>
                    <a:bodyPr/>
                    <a:lstStyle/>
                    <a:p>
                      <a:pPr lvl="0">
                        <a:buNone/>
                      </a:pPr>
                      <a:r>
                        <a:rPr lang="en-US" sz="700" b="1" dirty="0">
                          <a:latin typeface="Roboto" panose="02000000000000000000" pitchFamily="2" charset="0"/>
                          <a:ea typeface="Roboto" panose="02000000000000000000" pitchFamily="2" charset="0"/>
                          <a:cs typeface="Roboto" panose="02000000000000000000" pitchFamily="2" charset="0"/>
                        </a:rPr>
                        <a:t>Provide links to:</a:t>
                      </a:r>
                    </a:p>
                    <a:p>
                      <a:pPr marL="171450" lvl="0" indent="-171450">
                        <a:buFontTx/>
                        <a:buChar char="-"/>
                      </a:pPr>
                      <a:r>
                        <a:rPr lang="en-US" sz="700" dirty="0">
                          <a:latin typeface="Roboto" panose="02000000000000000000" pitchFamily="2" charset="0"/>
                          <a:ea typeface="Roboto" panose="02000000000000000000" pitchFamily="2" charset="0"/>
                          <a:cs typeface="Roboto" panose="02000000000000000000" pitchFamily="2" charset="0"/>
                        </a:rPr>
                        <a:t>Learning log</a:t>
                      </a:r>
                    </a:p>
                    <a:p>
                      <a:pPr marL="171450" lvl="0" indent="-171450">
                        <a:buFontTx/>
                        <a:buChar char="-"/>
                      </a:pPr>
                      <a:r>
                        <a:rPr lang="en-US" sz="700" dirty="0">
                          <a:latin typeface="Roboto" panose="02000000000000000000" pitchFamily="2" charset="0"/>
                          <a:ea typeface="Roboto" panose="02000000000000000000" pitchFamily="2" charset="0"/>
                          <a:cs typeface="Roboto" panose="02000000000000000000" pitchFamily="2" charset="0"/>
                        </a:rPr>
                        <a:t>Azure </a:t>
                      </a:r>
                      <a:r>
                        <a:rPr lang="en-US" sz="700" dirty="0" err="1">
                          <a:latin typeface="Roboto" panose="02000000000000000000" pitchFamily="2" charset="0"/>
                          <a:ea typeface="Roboto" panose="02000000000000000000" pitchFamily="2" charset="0"/>
                          <a:cs typeface="Roboto" panose="02000000000000000000" pitchFamily="2" charset="0"/>
                        </a:rPr>
                        <a:t>Devops</a:t>
                      </a:r>
                      <a:r>
                        <a:rPr lang="en-US" sz="700" dirty="0">
                          <a:latin typeface="Roboto" panose="02000000000000000000" pitchFamily="2" charset="0"/>
                          <a:ea typeface="Roboto" panose="02000000000000000000" pitchFamily="2" charset="0"/>
                          <a:cs typeface="Roboto" panose="02000000000000000000" pitchFamily="2" charset="0"/>
                        </a:rPr>
                        <a:t> Boards</a:t>
                      </a:r>
                    </a:p>
                    <a:p>
                      <a:pPr marL="171450" lvl="0" indent="-171450">
                        <a:buFontTx/>
                        <a:buChar char="-"/>
                      </a:pPr>
                      <a:r>
                        <a:rPr lang="en-US" sz="700" dirty="0">
                          <a:latin typeface="Roboto" panose="02000000000000000000" pitchFamily="2" charset="0"/>
                          <a:ea typeface="Roboto" panose="02000000000000000000" pitchFamily="2" charset="0"/>
                          <a:cs typeface="Roboto" panose="02000000000000000000" pitchFamily="2" charset="0"/>
                        </a:rPr>
                        <a:t>Self-assessment rubric</a:t>
                      </a: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r>
                        <a:rPr lang="en-US" sz="700" b="1" dirty="0">
                          <a:latin typeface="Roboto" panose="02000000000000000000" pitchFamily="2" charset="0"/>
                          <a:ea typeface="Roboto" panose="02000000000000000000" pitchFamily="2" charset="0"/>
                          <a:cs typeface="Roboto" panose="02000000000000000000" pitchFamily="2" charset="0"/>
                        </a:rPr>
                        <a:t>Learning log:</a:t>
                      </a:r>
                    </a:p>
                    <a:p>
                      <a:pPr marL="171450" lvl="0" indent="-171450">
                        <a:buFontTx/>
                        <a:buChar char="-"/>
                      </a:pPr>
                      <a:r>
                        <a:rPr lang="en-US" sz="700" b="1" dirty="0">
                          <a:latin typeface="Roboto" panose="02000000000000000000" pitchFamily="2" charset="0"/>
                          <a:ea typeface="Roboto" panose="02000000000000000000" pitchFamily="2" charset="0"/>
                          <a:cs typeface="Roboto" panose="02000000000000000000" pitchFamily="2" charset="0"/>
                          <a:hlinkClick r:id="rId3"/>
                        </a:rPr>
                        <a:t>https://github.com/JeremyvanGorp232189/2025_D/blob/d9a9db39da60cea5bb42ae12988fdab2de81984d/LearningLog2024-25Y2D_232189.pptx</a:t>
                      </a:r>
                      <a:endParaRPr lang="en-US" sz="700" b="1"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b="1"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r>
                        <a:rPr lang="en-US" sz="700" b="1" dirty="0">
                          <a:latin typeface="Roboto" panose="02000000000000000000" pitchFamily="2" charset="0"/>
                          <a:ea typeface="Roboto" panose="02000000000000000000" pitchFamily="2" charset="0"/>
                          <a:cs typeface="Roboto" panose="02000000000000000000" pitchFamily="2" charset="0"/>
                        </a:rPr>
                        <a:t>Azure:</a:t>
                      </a:r>
                    </a:p>
                    <a:p>
                      <a:pPr marL="171450" lvl="0" indent="-171450">
                        <a:buFontTx/>
                        <a:buChar char="-"/>
                      </a:pPr>
                      <a:r>
                        <a:rPr lang="en-GB" sz="800" dirty="0">
                          <a:hlinkClick r:id="rId4"/>
                        </a:rPr>
                        <a:t>CV8 Team Sprint 1 </a:t>
                      </a:r>
                      <a:r>
                        <a:rPr lang="en-GB" sz="800" dirty="0" err="1">
                          <a:hlinkClick r:id="rId4"/>
                        </a:rPr>
                        <a:t>Taskboard</a:t>
                      </a:r>
                      <a:r>
                        <a:rPr lang="en-GB" sz="800" dirty="0">
                          <a:hlinkClick r:id="rId4"/>
                        </a:rPr>
                        <a:t> - Boards</a:t>
                      </a: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r>
                        <a:rPr lang="en-US" sz="700" b="1" dirty="0">
                          <a:latin typeface="Roboto" panose="02000000000000000000" pitchFamily="2" charset="0"/>
                          <a:ea typeface="Roboto" panose="02000000000000000000" pitchFamily="2" charset="0"/>
                          <a:cs typeface="Roboto" panose="02000000000000000000" pitchFamily="2" charset="0"/>
                        </a:rPr>
                        <a:t>Self assessment:</a:t>
                      </a:r>
                    </a:p>
                    <a:p>
                      <a:pPr marL="171450" lvl="0" indent="-171450">
                        <a:buFontTx/>
                        <a:buChar char="-"/>
                      </a:pPr>
                      <a:r>
                        <a:rPr lang="en-US" sz="700" dirty="0">
                          <a:latin typeface="Roboto" panose="02000000000000000000" pitchFamily="2" charset="0"/>
                          <a:ea typeface="Roboto" panose="02000000000000000000" pitchFamily="2" charset="0"/>
                          <a:cs typeface="Roboto" panose="02000000000000000000" pitchFamily="2" charset="0"/>
                          <a:hlinkClick r:id="rId5"/>
                        </a:rPr>
                        <a:t>https://github.com/JeremyvanGorp232189/2025_D/blob/0fe91d618017a18725f0959ecb79bcc9e0d5cbe5/Assessment%20Rubric%20Y2D%202025%20final.xlsx</a:t>
                      </a: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txBody>
                  <a:tcPr>
                    <a:solidFill>
                      <a:srgbClr val="FFFBD3"/>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Provide links here: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r>
                        <a:rPr lang="en-US" sz="700" b="1" dirty="0">
                          <a:latin typeface="Roboto" panose="02000000000000000000" pitchFamily="2" charset="0"/>
                          <a:ea typeface="Roboto" panose="02000000000000000000" pitchFamily="2" charset="0"/>
                          <a:cs typeface="Roboto" panose="02000000000000000000" pitchFamily="2" charset="0"/>
                        </a:rPr>
                        <a:t>Learning log:</a:t>
                      </a:r>
                    </a:p>
                    <a:p>
                      <a:pPr marL="171450" lvl="0" indent="-171450">
                        <a:buFontTx/>
                        <a:buChar char="-"/>
                      </a:pPr>
                      <a:r>
                        <a:rPr lang="en-US" sz="700" b="1" dirty="0">
                          <a:latin typeface="Roboto" panose="02000000000000000000" pitchFamily="2" charset="0"/>
                          <a:ea typeface="Roboto" panose="02000000000000000000" pitchFamily="2" charset="0"/>
                          <a:cs typeface="Roboto" panose="02000000000000000000" pitchFamily="2" charset="0"/>
                          <a:hlinkClick r:id="rId3"/>
                        </a:rPr>
                        <a:t>https://github.com/JeremyvanGorp232189/2025_D/blob/d9a9db39da60cea5bb42ae12988fdab2de81984d/LearningLog2024-25Y2D_232189.pptx</a:t>
                      </a:r>
                      <a:endParaRPr lang="en-US" sz="700" b="1" dirty="0">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Provide links here: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r>
                        <a:rPr lang="en-US" sz="700" b="1" dirty="0">
                          <a:latin typeface="Roboto" panose="02000000000000000000" pitchFamily="2" charset="0"/>
                          <a:ea typeface="Roboto" panose="02000000000000000000" pitchFamily="2" charset="0"/>
                          <a:cs typeface="Roboto" panose="02000000000000000000" pitchFamily="2" charset="0"/>
                        </a:rPr>
                        <a:t>Learning log:</a:t>
                      </a:r>
                    </a:p>
                    <a:p>
                      <a:pPr marL="171450" lvl="0" indent="-171450">
                        <a:buFontTx/>
                        <a:buChar char="-"/>
                      </a:pPr>
                      <a:r>
                        <a:rPr lang="en-US" sz="700" b="1" dirty="0">
                          <a:latin typeface="Roboto" panose="02000000000000000000" pitchFamily="2" charset="0"/>
                          <a:ea typeface="Roboto" panose="02000000000000000000" pitchFamily="2" charset="0"/>
                          <a:cs typeface="Roboto" panose="02000000000000000000" pitchFamily="2" charset="0"/>
                          <a:hlinkClick r:id="rId3"/>
                        </a:rPr>
                        <a:t>https://github.com/JeremyvanGorp232189/2025_D/blob/d9a9db39da60cea5bb42ae12988fdab2de81984d/LearningLog2024-25Y2D_232189.pptx</a:t>
                      </a:r>
                      <a:endParaRPr lang="en-US" sz="700" b="1" dirty="0">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txBody>
                  <a:tcPr>
                    <a:solidFill>
                      <a:srgbClr val="F5C1A8"/>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Provide links here: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r>
                        <a:rPr lang="en-US" sz="700" b="1" dirty="0">
                          <a:latin typeface="Roboto" panose="02000000000000000000" pitchFamily="2" charset="0"/>
                          <a:ea typeface="Roboto" panose="02000000000000000000" pitchFamily="2" charset="0"/>
                          <a:cs typeface="Roboto" panose="02000000000000000000" pitchFamily="2" charset="0"/>
                        </a:rPr>
                        <a:t>Learning log:</a:t>
                      </a:r>
                    </a:p>
                    <a:p>
                      <a:pPr marL="171450" lvl="0" indent="-171450">
                        <a:buFontTx/>
                        <a:buChar char="-"/>
                      </a:pPr>
                      <a:r>
                        <a:rPr lang="en-US" sz="700" b="1" dirty="0">
                          <a:latin typeface="Roboto" panose="02000000000000000000" pitchFamily="2" charset="0"/>
                          <a:ea typeface="Roboto" panose="02000000000000000000" pitchFamily="2" charset="0"/>
                          <a:cs typeface="Roboto" panose="02000000000000000000" pitchFamily="2" charset="0"/>
                          <a:hlinkClick r:id="rId3"/>
                        </a:rPr>
                        <a:t>https://github.com/JeremyvanGorp232189/2025_D/blob/d9a9db39da60cea5bb42ae12988fdab2de81984d/LearningLog2024-25Y2D_232189.pptx</a:t>
                      </a:r>
                      <a:endParaRPr lang="en-US" sz="700" b="1" dirty="0">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0"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extLst>
                  <a:ext uri="{0D108BD9-81ED-4DB2-BD59-A6C34878D82A}">
                    <a16:rowId xmlns:a16="http://schemas.microsoft.com/office/drawing/2014/main" val="740005107"/>
                  </a:ext>
                </a:extLst>
              </a:tr>
            </a:tbl>
          </a:graphicData>
        </a:graphic>
      </p:graphicFrame>
      <p:pic>
        <p:nvPicPr>
          <p:cNvPr id="3" name="Afbeelding 2">
            <a:extLst>
              <a:ext uri="{FF2B5EF4-FFF2-40B4-BE49-F238E27FC236}">
                <a16:creationId xmlns:a16="http://schemas.microsoft.com/office/drawing/2014/main" id="{95CB2323-7CB4-ACEF-B441-203B3720CF92}"/>
              </a:ext>
            </a:extLst>
          </p:cNvPr>
          <p:cNvPicPr>
            <a:picLocks noChangeAspect="1"/>
          </p:cNvPicPr>
          <p:nvPr/>
        </p:nvPicPr>
        <p:blipFill>
          <a:blip r:embed="rId6"/>
          <a:stretch>
            <a:fillRect/>
          </a:stretch>
        </p:blipFill>
        <p:spPr>
          <a:xfrm>
            <a:off x="1922968" y="5359031"/>
            <a:ext cx="1924442" cy="1213702"/>
          </a:xfrm>
          <a:prstGeom prst="rect">
            <a:avLst/>
          </a:prstGeom>
        </p:spPr>
      </p:pic>
      <p:pic>
        <p:nvPicPr>
          <p:cNvPr id="6" name="Afbeelding 5">
            <a:extLst>
              <a:ext uri="{FF2B5EF4-FFF2-40B4-BE49-F238E27FC236}">
                <a16:creationId xmlns:a16="http://schemas.microsoft.com/office/drawing/2014/main" id="{0219EF70-7554-074E-714B-AA9AFCD3680A}"/>
              </a:ext>
            </a:extLst>
          </p:cNvPr>
          <p:cNvPicPr>
            <a:picLocks noChangeAspect="1"/>
          </p:cNvPicPr>
          <p:nvPr/>
        </p:nvPicPr>
        <p:blipFill>
          <a:blip r:embed="rId7"/>
          <a:stretch>
            <a:fillRect/>
          </a:stretch>
        </p:blipFill>
        <p:spPr>
          <a:xfrm>
            <a:off x="4312308" y="5383747"/>
            <a:ext cx="2154967" cy="1141592"/>
          </a:xfrm>
          <a:prstGeom prst="rect">
            <a:avLst/>
          </a:prstGeom>
        </p:spPr>
      </p:pic>
      <p:pic>
        <p:nvPicPr>
          <p:cNvPr id="8" name="Afbeelding 7">
            <a:extLst>
              <a:ext uri="{FF2B5EF4-FFF2-40B4-BE49-F238E27FC236}">
                <a16:creationId xmlns:a16="http://schemas.microsoft.com/office/drawing/2014/main" id="{6711F924-6E56-B3C9-26B3-097AC4B95B14}"/>
              </a:ext>
            </a:extLst>
          </p:cNvPr>
          <p:cNvPicPr>
            <a:picLocks noChangeAspect="1"/>
          </p:cNvPicPr>
          <p:nvPr/>
        </p:nvPicPr>
        <p:blipFill>
          <a:blip r:embed="rId8"/>
          <a:stretch>
            <a:fillRect/>
          </a:stretch>
        </p:blipFill>
        <p:spPr>
          <a:xfrm>
            <a:off x="6726966" y="8398223"/>
            <a:ext cx="2199633" cy="1220122"/>
          </a:xfrm>
          <a:prstGeom prst="rect">
            <a:avLst/>
          </a:prstGeom>
        </p:spPr>
      </p:pic>
      <p:pic>
        <p:nvPicPr>
          <p:cNvPr id="9" name="Afbeelding 8">
            <a:extLst>
              <a:ext uri="{FF2B5EF4-FFF2-40B4-BE49-F238E27FC236}">
                <a16:creationId xmlns:a16="http://schemas.microsoft.com/office/drawing/2014/main" id="{217A84CC-F68C-82F7-CDE0-D358BEA6B1C3}"/>
              </a:ext>
            </a:extLst>
          </p:cNvPr>
          <p:cNvPicPr>
            <a:picLocks noChangeAspect="1"/>
          </p:cNvPicPr>
          <p:nvPr/>
        </p:nvPicPr>
        <p:blipFill>
          <a:blip r:embed="rId7"/>
          <a:stretch>
            <a:fillRect/>
          </a:stretch>
        </p:blipFill>
        <p:spPr>
          <a:xfrm>
            <a:off x="6726965" y="7053716"/>
            <a:ext cx="2199633" cy="1165254"/>
          </a:xfrm>
          <a:prstGeom prst="rect">
            <a:avLst/>
          </a:prstGeom>
        </p:spPr>
      </p:pic>
      <p:pic>
        <p:nvPicPr>
          <p:cNvPr id="10" name="Afbeelding 9">
            <a:extLst>
              <a:ext uri="{FF2B5EF4-FFF2-40B4-BE49-F238E27FC236}">
                <a16:creationId xmlns:a16="http://schemas.microsoft.com/office/drawing/2014/main" id="{A40F01F6-CE1F-51DE-4AE9-366F5C247CA0}"/>
              </a:ext>
            </a:extLst>
          </p:cNvPr>
          <p:cNvPicPr>
            <a:picLocks noChangeAspect="1"/>
          </p:cNvPicPr>
          <p:nvPr/>
        </p:nvPicPr>
        <p:blipFill>
          <a:blip r:embed="rId6"/>
          <a:stretch>
            <a:fillRect/>
          </a:stretch>
        </p:blipFill>
        <p:spPr>
          <a:xfrm>
            <a:off x="6730947" y="5247823"/>
            <a:ext cx="2277105" cy="1436118"/>
          </a:xfrm>
          <a:prstGeom prst="rect">
            <a:avLst/>
          </a:prstGeom>
        </p:spPr>
      </p:pic>
      <p:pic>
        <p:nvPicPr>
          <p:cNvPr id="11" name="Afbeelding 10">
            <a:extLst>
              <a:ext uri="{FF2B5EF4-FFF2-40B4-BE49-F238E27FC236}">
                <a16:creationId xmlns:a16="http://schemas.microsoft.com/office/drawing/2014/main" id="{DF341F56-9E23-C912-584A-E2618E06EAFA}"/>
              </a:ext>
            </a:extLst>
          </p:cNvPr>
          <p:cNvPicPr>
            <a:picLocks noChangeAspect="1"/>
          </p:cNvPicPr>
          <p:nvPr/>
        </p:nvPicPr>
        <p:blipFill>
          <a:blip r:embed="rId9"/>
          <a:stretch>
            <a:fillRect/>
          </a:stretch>
        </p:blipFill>
        <p:spPr>
          <a:xfrm>
            <a:off x="24232" y="6870454"/>
            <a:ext cx="1642636" cy="1112059"/>
          </a:xfrm>
          <a:prstGeom prst="rect">
            <a:avLst/>
          </a:prstGeom>
        </p:spPr>
      </p:pic>
    </p:spTree>
    <p:extLst>
      <p:ext uri="{BB962C8B-B14F-4D97-AF65-F5344CB8AC3E}">
        <p14:creationId xmlns:p14="http://schemas.microsoft.com/office/powerpoint/2010/main" val="36666397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2">
          <a:extLst>
            <a:ext uri="{FF2B5EF4-FFF2-40B4-BE49-F238E27FC236}">
              <a16:creationId xmlns:a16="http://schemas.microsoft.com/office/drawing/2014/main" id="{B512FB8B-43BD-0180-94BE-705B1E66DE7B}"/>
            </a:ext>
          </a:extLst>
        </p:cNvPr>
        <p:cNvGrpSpPr/>
        <p:nvPr/>
      </p:nvGrpSpPr>
      <p:grpSpPr>
        <a:xfrm>
          <a:off x="0" y="0"/>
          <a:ext cx="0" cy="0"/>
          <a:chOff x="0" y="0"/>
          <a:chExt cx="0" cy="0"/>
        </a:xfrm>
      </p:grpSpPr>
      <p:sp>
        <p:nvSpPr>
          <p:cNvPr id="363" name="Google Shape;363;p39">
            <a:extLst>
              <a:ext uri="{FF2B5EF4-FFF2-40B4-BE49-F238E27FC236}">
                <a16:creationId xmlns:a16="http://schemas.microsoft.com/office/drawing/2014/main" id="{98A3E741-1B89-21A7-7D1E-6269D0FE5C1D}"/>
              </a:ext>
            </a:extLst>
          </p:cNvPr>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a:t>
            </a:r>
            <a:r>
              <a:rPr lang="en-NL" dirty="0"/>
              <a:t>4</a:t>
            </a:r>
            <a:endParaRPr dirty="0"/>
          </a:p>
        </p:txBody>
      </p:sp>
      <p:sp>
        <p:nvSpPr>
          <p:cNvPr id="364" name="Google Shape;364;p39">
            <a:extLst>
              <a:ext uri="{FF2B5EF4-FFF2-40B4-BE49-F238E27FC236}">
                <a16:creationId xmlns:a16="http://schemas.microsoft.com/office/drawing/2014/main" id="{552E3DEE-55C4-9C0C-468A-E55453845E82}"/>
              </a:ext>
            </a:extLst>
          </p:cNvPr>
          <p:cNvSpPr txBox="1">
            <a:spLocks noGrp="1"/>
          </p:cNvSpPr>
          <p:nvPr>
            <p:ph type="subTitle" idx="1"/>
          </p:nvPr>
        </p:nvSpPr>
        <p:spPr>
          <a:xfrm>
            <a:off x="2054432" y="3248481"/>
            <a:ext cx="6400800" cy="992126"/>
          </a:xfrm>
          <a:prstGeom prst="rect">
            <a:avLst/>
          </a:prstGeom>
        </p:spPr>
        <p:txBody>
          <a:bodyPr spcFirstLastPara="1" wrap="square" lIns="91425" tIns="91425" rIns="91425" bIns="91425" anchor="ctr" anchorCtr="0">
            <a:noAutofit/>
          </a:bodyPr>
          <a:lstStyle/>
          <a:p>
            <a:pPr marL="0" indent="0"/>
            <a:r>
              <a:rPr lang="en-GB" sz="1000" dirty="0"/>
              <a:t>The student can analyse a problem by describing the context, trade-offs and formulation of the final demand (as a result of a process of demand articulation). In doing so, they identify the possible solutions. As a result, they can formulate an approach for a data trajectory considering relevant actors and interests, involving relevant theories and (technical) possibilities. </a:t>
            </a:r>
          </a:p>
        </p:txBody>
      </p:sp>
      <p:sp>
        <p:nvSpPr>
          <p:cNvPr id="365" name="Google Shape;365;p39">
            <a:extLst>
              <a:ext uri="{FF2B5EF4-FFF2-40B4-BE49-F238E27FC236}">
                <a16:creationId xmlns:a16="http://schemas.microsoft.com/office/drawing/2014/main" id="{CA169A82-69EA-748C-451D-D260CA5A8C7F}"/>
              </a:ext>
            </a:extLst>
          </p:cNvPr>
          <p:cNvSpPr txBox="1">
            <a:spLocks noGrp="1"/>
          </p:cNvSpPr>
          <p:nvPr>
            <p:ph type="subTitle" idx="2"/>
          </p:nvPr>
        </p:nvSpPr>
        <p:spPr>
          <a:xfrm>
            <a:off x="2629317" y="2473577"/>
            <a:ext cx="5486400" cy="685800"/>
          </a:xfrm>
          <a:prstGeom prst="rect">
            <a:avLst/>
          </a:prstGeom>
        </p:spPr>
        <p:txBody>
          <a:bodyPr spcFirstLastPara="1" wrap="square" lIns="91425" tIns="91425" rIns="91425" bIns="91425" anchor="ctr" anchorCtr="0">
            <a:noAutofit/>
          </a:bodyPr>
          <a:lstStyle/>
          <a:p>
            <a:pPr marL="0" indent="0" algn="ctr"/>
            <a:r>
              <a:rPr lang="en" sz="3000" dirty="0"/>
              <a:t>Problem Analysis</a:t>
            </a:r>
          </a:p>
        </p:txBody>
      </p:sp>
    </p:spTree>
    <p:extLst>
      <p:ext uri="{BB962C8B-B14F-4D97-AF65-F5344CB8AC3E}">
        <p14:creationId xmlns:p14="http://schemas.microsoft.com/office/powerpoint/2010/main" val="6148445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Shape 392">
          <a:extLst>
            <a:ext uri="{FF2B5EF4-FFF2-40B4-BE49-F238E27FC236}">
              <a16:creationId xmlns:a16="http://schemas.microsoft.com/office/drawing/2014/main" id="{21BAE523-B469-0F8E-9048-74B84F60BCE5}"/>
            </a:ext>
          </a:extLst>
        </p:cNvPr>
        <p:cNvGrpSpPr/>
        <p:nvPr/>
      </p:nvGrpSpPr>
      <p:grpSpPr>
        <a:xfrm>
          <a:off x="0" y="0"/>
          <a:ext cx="0" cy="0"/>
          <a:chOff x="0" y="0"/>
          <a:chExt cx="0" cy="0"/>
        </a:xfrm>
      </p:grpSpPr>
      <p:sp>
        <p:nvSpPr>
          <p:cNvPr id="393" name="Google Shape;393;p42">
            <a:extLst>
              <a:ext uri="{FF2B5EF4-FFF2-40B4-BE49-F238E27FC236}">
                <a16:creationId xmlns:a16="http://schemas.microsoft.com/office/drawing/2014/main" id="{C5C2D351-17CD-4CA6-95C9-3F81827217C6}"/>
              </a:ext>
            </a:extLst>
          </p:cNvPr>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a:t>
            </a:r>
            <a:r>
              <a:rPr lang="en-NL" dirty="0"/>
              <a:t>4</a:t>
            </a:r>
            <a:endParaRPr dirty="0"/>
          </a:p>
        </p:txBody>
      </p:sp>
      <p:sp>
        <p:nvSpPr>
          <p:cNvPr id="394" name="Google Shape;394;p42">
            <a:extLst>
              <a:ext uri="{FF2B5EF4-FFF2-40B4-BE49-F238E27FC236}">
                <a16:creationId xmlns:a16="http://schemas.microsoft.com/office/drawing/2014/main" id="{7E74C928-C55A-4A1F-1C5E-814A66DE9A53}"/>
              </a:ext>
            </a:extLst>
          </p:cNvPr>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NL"/>
              <a:t>1</a:t>
            </a:r>
            <a:r>
              <a:rPr lang="en"/>
              <a:t>/</a:t>
            </a:r>
            <a:r>
              <a:rPr lang="en-NL"/>
              <a:t>1</a:t>
            </a:r>
            <a:endParaRPr/>
          </a:p>
        </p:txBody>
      </p:sp>
      <p:sp>
        <p:nvSpPr>
          <p:cNvPr id="395" name="Google Shape;395;p42">
            <a:extLst>
              <a:ext uri="{FF2B5EF4-FFF2-40B4-BE49-F238E27FC236}">
                <a16:creationId xmlns:a16="http://schemas.microsoft.com/office/drawing/2014/main" id="{61C599C7-904A-4FE1-9110-CC340373835C}"/>
              </a:ext>
            </a:extLst>
          </p:cNvPr>
          <p:cNvSpPr txBox="1">
            <a:spLocks noGrp="1"/>
          </p:cNvSpPr>
          <p:nvPr>
            <p:ph type="body" idx="4294967295"/>
          </p:nvPr>
        </p:nvSpPr>
        <p:spPr>
          <a:xfrm>
            <a:off x="2674350" y="3037484"/>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dirty="0">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endParaRPr sz="900" dirty="0">
              <a:solidFill>
                <a:schemeClr val="lt1"/>
              </a:solidFill>
            </a:endParaRPr>
          </a:p>
          <a:p>
            <a:pPr marL="0" lvl="0" indent="0" algn="l" rtl="0">
              <a:lnSpc>
                <a:spcPct val="115000"/>
              </a:lnSpc>
              <a:spcBef>
                <a:spcPts val="0"/>
              </a:spcBef>
              <a:spcAft>
                <a:spcPts val="0"/>
              </a:spcAft>
              <a:buNone/>
            </a:pPr>
            <a:endParaRPr sz="700" i="1" dirty="0">
              <a:solidFill>
                <a:schemeClr val="lt1"/>
              </a:solidFill>
              <a:latin typeface="Helvetica Neue"/>
              <a:ea typeface="Helvetica Neue"/>
              <a:cs typeface="Helvetica Neue"/>
              <a:sym typeface="Helvetica Neue"/>
            </a:endParaRPr>
          </a:p>
        </p:txBody>
      </p:sp>
      <p:sp>
        <p:nvSpPr>
          <p:cNvPr id="396" name="Google Shape;396;p42">
            <a:extLst>
              <a:ext uri="{FF2B5EF4-FFF2-40B4-BE49-F238E27FC236}">
                <a16:creationId xmlns:a16="http://schemas.microsoft.com/office/drawing/2014/main" id="{5BEC729F-A0E4-85E7-3D3F-AD7E1D8F9204}"/>
              </a:ext>
            </a:extLst>
          </p:cNvPr>
          <p:cNvSpPr txBox="1">
            <a:spLocks noGrp="1"/>
          </p:cNvSpPr>
          <p:nvPr>
            <p:ph type="title" idx="3"/>
          </p:nvPr>
        </p:nvSpPr>
        <p:spPr>
          <a:xfrm>
            <a:off x="2049461" y="0"/>
            <a:ext cx="6577962" cy="576000"/>
          </a:xfrm>
          <a:prstGeom prst="rect">
            <a:avLst/>
          </a:prstGeom>
        </p:spPr>
        <p:txBody>
          <a:bodyPr spcFirstLastPara="1" wrap="square" lIns="91425" tIns="91425" rIns="91425" bIns="91425" anchor="ctr" anchorCtr="0">
            <a:noAutofit/>
          </a:bodyPr>
          <a:lstStyle/>
          <a:p>
            <a:r>
              <a:rPr lang="en-GB" i="0" dirty="0"/>
              <a:t>The The student can analyse a problem by describing the context, trade-offs and formulation of the final demand (as a result of a process of demand articulation). In doing so, they identify the possible solutions. As a result, they can formulate an approach for a data trajectory considering relevant actors and interests, involving relevant theories and (technical) possibilities. </a:t>
            </a:r>
            <a:endParaRPr lang="en-GB" dirty="0"/>
          </a:p>
        </p:txBody>
      </p:sp>
      <p:sp>
        <p:nvSpPr>
          <p:cNvPr id="397" name="Google Shape;397;p42">
            <a:extLst>
              <a:ext uri="{FF2B5EF4-FFF2-40B4-BE49-F238E27FC236}">
                <a16:creationId xmlns:a16="http://schemas.microsoft.com/office/drawing/2014/main" id="{A8EB5005-3600-D654-ACA9-9A14CEC8BC39}"/>
              </a:ext>
            </a:extLst>
          </p:cNvPr>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NL" dirty="0"/>
              <a:t>4</a:t>
            </a:r>
            <a:r>
              <a:rPr lang="en" dirty="0"/>
              <a:t>.</a:t>
            </a:r>
            <a:r>
              <a:rPr lang="en-ZA" dirty="0"/>
              <a:t>4</a:t>
            </a:r>
            <a:endParaRPr dirty="0"/>
          </a:p>
        </p:txBody>
      </p:sp>
      <p:sp>
        <p:nvSpPr>
          <p:cNvPr id="398" name="Google Shape;398;p42">
            <a:extLst>
              <a:ext uri="{FF2B5EF4-FFF2-40B4-BE49-F238E27FC236}">
                <a16:creationId xmlns:a16="http://schemas.microsoft.com/office/drawing/2014/main" id="{B2F2D001-A925-4632-8D58-15B4240193FD}"/>
              </a:ext>
            </a:extLst>
          </p:cNvPr>
          <p:cNvSpPr txBox="1">
            <a:spLocks noGrp="1"/>
          </p:cNvSpPr>
          <p:nvPr>
            <p:ph type="title" idx="5"/>
          </p:nvPr>
        </p:nvSpPr>
        <p:spPr>
          <a:xfrm>
            <a:off x="845549" y="576000"/>
            <a:ext cx="8001568" cy="493800"/>
          </a:xfrm>
          <a:prstGeom prst="rect">
            <a:avLst/>
          </a:prstGeom>
        </p:spPr>
        <p:txBody>
          <a:bodyPr spcFirstLastPara="1" wrap="square" lIns="91425" tIns="91425" rIns="91425" bIns="91425" anchor="ctr" anchorCtr="0">
            <a:noAutofit/>
          </a:bodyPr>
          <a:lstStyle/>
          <a:p>
            <a:r>
              <a:rPr lang="en-GB" i="0" dirty="0"/>
              <a:t>The student is able to propose a design and plan for a ML application architecture and data pipeline and evaluating the financial costs of the application.</a:t>
            </a:r>
            <a:endParaRPr lang="en-US" i="0" dirty="0"/>
          </a:p>
        </p:txBody>
      </p:sp>
      <p:sp>
        <p:nvSpPr>
          <p:cNvPr id="399" name="Google Shape;399;p42">
            <a:extLst>
              <a:ext uri="{FF2B5EF4-FFF2-40B4-BE49-F238E27FC236}">
                <a16:creationId xmlns:a16="http://schemas.microsoft.com/office/drawing/2014/main" id="{DF7F43FE-9DCD-5AC3-4CB7-73CE4F8B1E78}"/>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GB" sz="900" dirty="0"/>
              <a:t>Problem Analysis</a:t>
            </a:r>
            <a:endParaRPr sz="900" dirty="0"/>
          </a:p>
        </p:txBody>
      </p:sp>
      <p:graphicFrame>
        <p:nvGraphicFramePr>
          <p:cNvPr id="3" name="Table 4">
            <a:extLst>
              <a:ext uri="{FF2B5EF4-FFF2-40B4-BE49-F238E27FC236}">
                <a16:creationId xmlns:a16="http://schemas.microsoft.com/office/drawing/2014/main" id="{1DB3933C-8E58-7C07-70C3-EAB71196B4A7}"/>
              </a:ext>
            </a:extLst>
          </p:cNvPr>
          <p:cNvGraphicFramePr>
            <a:graphicFrameLocks noGrp="1"/>
          </p:cNvGraphicFramePr>
          <p:nvPr>
            <p:extLst>
              <p:ext uri="{D42A27DB-BD31-4B8C-83A1-F6EECF244321}">
                <p14:modId xmlns:p14="http://schemas.microsoft.com/office/powerpoint/2010/main" val="2869267576"/>
              </p:ext>
            </p:extLst>
          </p:nvPr>
        </p:nvGraphicFramePr>
        <p:xfrm>
          <a:off x="0" y="1069800"/>
          <a:ext cx="9144000" cy="14980220"/>
        </p:xfrm>
        <a:graphic>
          <a:graphicData uri="http://schemas.openxmlformats.org/drawingml/2006/table">
            <a:tbl>
              <a:tblPr firstRow="1" bandRow="1">
                <a:tableStyleId>{764D4AE7-FFBC-431D-9275-528F30A785D3}</a:tableStyleId>
              </a:tblPr>
              <a:tblGrid>
                <a:gridCol w="1528997">
                  <a:extLst>
                    <a:ext uri="{9D8B030D-6E8A-4147-A177-3AD203B41FA5}">
                      <a16:colId xmlns:a16="http://schemas.microsoft.com/office/drawing/2014/main" val="3534130133"/>
                    </a:ext>
                  </a:extLst>
                </a:gridCol>
                <a:gridCol w="3545173">
                  <a:extLst>
                    <a:ext uri="{9D8B030D-6E8A-4147-A177-3AD203B41FA5}">
                      <a16:colId xmlns:a16="http://schemas.microsoft.com/office/drawing/2014/main" val="3367927302"/>
                    </a:ext>
                  </a:extLst>
                </a:gridCol>
                <a:gridCol w="4069830">
                  <a:extLst>
                    <a:ext uri="{9D8B030D-6E8A-4147-A177-3AD203B41FA5}">
                      <a16:colId xmlns:a16="http://schemas.microsoft.com/office/drawing/2014/main" val="3466084504"/>
                    </a:ext>
                  </a:extLst>
                </a:gridCol>
              </a:tblGrid>
              <a:tr h="350755">
                <a:tc>
                  <a:txBody>
                    <a:bodyPr/>
                    <a:lstStyle/>
                    <a:p>
                      <a:pPr algn="ctr"/>
                      <a:endParaRPr lang="en-GB" sz="800" b="1" dirty="0">
                        <a:latin typeface="Roboto" panose="02000000000000000000" pitchFamily="2" charset="0"/>
                        <a:ea typeface="Roboto" panose="02000000000000000000" pitchFamily="2" charset="0"/>
                        <a:cs typeface="Roboto" panose="02000000000000000000" pitchFamily="2" charset="0"/>
                      </a:endParaRPr>
                    </a:p>
                    <a:p>
                      <a:pPr algn="ctr"/>
                      <a:r>
                        <a:rPr lang="en-GB" sz="800" b="1" dirty="0">
                          <a:latin typeface="Roboto" panose="02000000000000000000" pitchFamily="2" charset="0"/>
                          <a:ea typeface="Roboto" panose="02000000000000000000" pitchFamily="2" charset="0"/>
                          <a:cs typeface="Roboto" panose="02000000000000000000" pitchFamily="2" charset="0"/>
                        </a:rPr>
                        <a:t>Pre-requisites</a:t>
                      </a:r>
                      <a:endParaRPr lang="en-NL" sz="800" b="1" dirty="0">
                        <a:latin typeface="Roboto" panose="02000000000000000000" pitchFamily="2" charset="0"/>
                        <a:ea typeface="Roboto" panose="02000000000000000000" pitchFamily="2" charset="0"/>
                        <a:cs typeface="Roboto" panose="02000000000000000000" pitchFamily="2" charset="0"/>
                      </a:endParaRPr>
                    </a:p>
                  </a:txBody>
                  <a:tcPr>
                    <a:solidFill>
                      <a:srgbClr val="FFFBD3"/>
                    </a:solidFill>
                  </a:tcPr>
                </a:tc>
                <a:tc>
                  <a:txBody>
                    <a:bodyPr/>
                    <a:lstStyle/>
                    <a:p>
                      <a:pPr algn="ctr"/>
                      <a:endParaRPr lang="en-GB" sz="800" b="1" dirty="0">
                        <a:latin typeface="Roboto" panose="02000000000000000000" pitchFamily="2" charset="0"/>
                        <a:ea typeface="Roboto" panose="02000000000000000000" pitchFamily="2" charset="0"/>
                        <a:cs typeface="Roboto" panose="02000000000000000000" pitchFamily="2" charset="0"/>
                      </a:endParaRPr>
                    </a:p>
                    <a:p>
                      <a:pPr algn="ctr"/>
                      <a:r>
                        <a:rPr lang="en-GB" sz="800" b="1" dirty="0">
                          <a:latin typeface="Roboto" panose="02000000000000000000" pitchFamily="2" charset="0"/>
                          <a:ea typeface="Roboto" panose="02000000000000000000" pitchFamily="2" charset="0"/>
                          <a:cs typeface="Roboto" panose="02000000000000000000" pitchFamily="2" charset="0"/>
                        </a:rPr>
                        <a:t>A: 5 points</a:t>
                      </a:r>
                      <a:endParaRPr lang="en-NL" sz="800" b="1"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tc>
                  <a:txBody>
                    <a:bodyPr/>
                    <a:lstStyle/>
                    <a:p>
                      <a:pPr algn="ctr"/>
                      <a:endParaRPr lang="en-GB" sz="800" b="1" dirty="0">
                        <a:latin typeface="Roboto" panose="02000000000000000000" pitchFamily="2" charset="0"/>
                        <a:ea typeface="Roboto" panose="02000000000000000000" pitchFamily="2" charset="0"/>
                        <a:cs typeface="Roboto" panose="02000000000000000000" pitchFamily="2" charset="0"/>
                      </a:endParaRPr>
                    </a:p>
                    <a:p>
                      <a:pPr algn="ctr"/>
                      <a:r>
                        <a:rPr lang="en-GB" sz="800" b="1" dirty="0">
                          <a:latin typeface="Roboto" panose="02000000000000000000" pitchFamily="2" charset="0"/>
                          <a:ea typeface="Roboto" panose="02000000000000000000" pitchFamily="2" charset="0"/>
                          <a:cs typeface="Roboto" panose="02000000000000000000" pitchFamily="2" charset="0"/>
                        </a:rPr>
                        <a:t>B: 5 points</a:t>
                      </a:r>
                      <a:endParaRPr lang="en-NL" sz="800" b="1" dirty="0">
                        <a:latin typeface="Roboto" panose="02000000000000000000" pitchFamily="2" charset="0"/>
                        <a:ea typeface="Roboto" panose="02000000000000000000" pitchFamily="2" charset="0"/>
                        <a:cs typeface="Roboto" panose="02000000000000000000" pitchFamily="2" charset="0"/>
                      </a:endParaRPr>
                    </a:p>
                  </a:txBody>
                  <a:tcPr>
                    <a:solidFill>
                      <a:srgbClr val="F5C1A8"/>
                    </a:solidFill>
                  </a:tcPr>
                </a:tc>
                <a:extLst>
                  <a:ext uri="{0D108BD9-81ED-4DB2-BD59-A6C34878D82A}">
                    <a16:rowId xmlns:a16="http://schemas.microsoft.com/office/drawing/2014/main" val="1929066760"/>
                  </a:ext>
                </a:extLst>
              </a:tr>
              <a:tr h="669625">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700" dirty="0">
                          <a:latin typeface="Roboto" panose="02000000000000000000" pitchFamily="2" charset="0"/>
                          <a:ea typeface="Roboto" panose="02000000000000000000" pitchFamily="2" charset="0"/>
                          <a:cs typeface="Roboto" panose="02000000000000000000" pitchFamily="2" charset="0"/>
                        </a:rPr>
                        <a:t>The student exhibits professional behaviour during </a:t>
                      </a:r>
                      <a:r>
                        <a:rPr lang="en-GB" sz="700" dirty="0" err="1">
                          <a:latin typeface="Roboto" panose="02000000000000000000" pitchFamily="2" charset="0"/>
                          <a:ea typeface="Roboto" panose="02000000000000000000" pitchFamily="2" charset="0"/>
                          <a:cs typeface="Roboto" panose="02000000000000000000" pitchFamily="2" charset="0"/>
                        </a:rPr>
                        <a:t>DataLab</a:t>
                      </a:r>
                      <a:r>
                        <a:rPr lang="en-GB" sz="700" dirty="0">
                          <a:latin typeface="Roboto" panose="02000000000000000000" pitchFamily="2" charset="0"/>
                          <a:ea typeface="Roboto" panose="02000000000000000000" pitchFamily="2" charset="0"/>
                          <a:cs typeface="Roboto" panose="02000000000000000000" pitchFamily="2" charset="0"/>
                        </a:rPr>
                        <a:t> sessions.</a:t>
                      </a:r>
                      <a:endParaRPr lang="en-NL" sz="700" dirty="0">
                        <a:latin typeface="Roboto" panose="02000000000000000000" pitchFamily="2" charset="0"/>
                        <a:ea typeface="Roboto" panose="02000000000000000000" pitchFamily="2" charset="0"/>
                        <a:cs typeface="Roboto" panose="02000000000000000000" pitchFamily="2" charset="0"/>
                      </a:endParaRPr>
                    </a:p>
                  </a:txBody>
                  <a:tcPr>
                    <a:solidFill>
                      <a:srgbClr val="FFFBD3"/>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700" dirty="0">
                          <a:latin typeface="Roboto" panose="02000000000000000000" pitchFamily="2" charset="0"/>
                          <a:ea typeface="Roboto" panose="02000000000000000000" pitchFamily="2" charset="0"/>
                          <a:cs typeface="Roboto" panose="02000000000000000000" pitchFamily="2" charset="0"/>
                        </a:rPr>
                        <a:t>The student demonstrates the ability to design and plan a cloud-based ML application architecture and data pipeline that addresses the creative brief requirements.</a:t>
                      </a:r>
                      <a:endParaRPr lang="en-NL" sz="700"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tc>
                  <a:txBody>
                    <a:bodyPr/>
                    <a:lstStyle/>
                    <a:p>
                      <a:r>
                        <a:rPr lang="en-GB" sz="700" dirty="0">
                          <a:latin typeface="Roboto" panose="02000000000000000000" pitchFamily="2" charset="0"/>
                          <a:ea typeface="Roboto" panose="02000000000000000000" pitchFamily="2" charset="0"/>
                          <a:cs typeface="Roboto" panose="02000000000000000000" pitchFamily="2" charset="0"/>
                        </a:rPr>
                        <a:t>The student demonstrates the ability to evaluate the financial costs of the proposed cloud-based ML applications, employing cost-effective resource management and monitoring strategies to balance performance and budget constraints.</a:t>
                      </a:r>
                    </a:p>
                  </a:txBody>
                  <a:tcPr>
                    <a:solidFill>
                      <a:srgbClr val="F5C1A8"/>
                    </a:solidFill>
                  </a:tcPr>
                </a:tc>
                <a:extLst>
                  <a:ext uri="{0D108BD9-81ED-4DB2-BD59-A6C34878D82A}">
                    <a16:rowId xmlns:a16="http://schemas.microsoft.com/office/drawing/2014/main" val="173029964"/>
                  </a:ext>
                </a:extLst>
              </a:tr>
              <a:tr h="1913211">
                <a:tc>
                  <a:txBody>
                    <a:bodyPr/>
                    <a:lstStyle/>
                    <a:p>
                      <a:pPr marL="0" marR="0" lvl="0" indent="0" algn="l" defTabSz="914400" rtl="0" eaLnBrk="1" fontAlgn="t" latinLnBrk="0" hangingPunct="1">
                        <a:lnSpc>
                          <a:spcPct val="100000"/>
                        </a:lnSpc>
                        <a:spcBef>
                          <a:spcPts val="0"/>
                        </a:spcBef>
                        <a:spcAft>
                          <a:spcPts val="0"/>
                        </a:spcAft>
                        <a:buClr>
                          <a:srgbClr val="000000"/>
                        </a:buClr>
                        <a:buSzTx/>
                        <a:buFont typeface="Arial"/>
                        <a:buNone/>
                        <a:tabLst/>
                        <a:defRPr/>
                      </a:pPr>
                      <a:r>
                        <a:rPr lang="en-GB" sz="800" dirty="0"/>
                        <a:t>I helped test the models and validate output metrics, ensuring robustness before deployment and meeting all technical and collaborative requirements.</a:t>
                      </a:r>
                    </a:p>
                    <a:p>
                      <a:pPr marL="0" marR="0" lvl="0" indent="0" algn="l" defTabSz="914400" rtl="0" eaLnBrk="1" fontAlgn="t" latinLnBrk="0" hangingPunct="1">
                        <a:lnSpc>
                          <a:spcPct val="100000"/>
                        </a:lnSpc>
                        <a:spcBef>
                          <a:spcPts val="0"/>
                        </a:spcBef>
                        <a:spcAft>
                          <a:spcPts val="0"/>
                        </a:spcAft>
                        <a:buClr>
                          <a:srgbClr val="000000"/>
                        </a:buClr>
                        <a:buSzTx/>
                        <a:buFont typeface="Arial"/>
                        <a:buNone/>
                        <a:tabLst/>
                        <a:defRPr/>
                      </a:pPr>
                      <a:endParaRPr lang="en-US" sz="700" b="0" i="0" u="none" strike="noStrike" dirty="0">
                        <a:solidFill>
                          <a:srgbClr val="000000"/>
                        </a:solidFill>
                        <a:effectLst/>
                        <a:highlight>
                          <a:srgbClr val="FEF2CD"/>
                        </a:highlight>
                        <a:latin typeface="Roboto" panose="02000000000000000000" pitchFamily="2" charset="0"/>
                        <a:ea typeface="Roboto" panose="02000000000000000000" pitchFamily="2" charset="0"/>
                        <a:cs typeface="Roboto" panose="02000000000000000000" pitchFamily="2" charset="0"/>
                      </a:endParaRPr>
                    </a:p>
                  </a:txBody>
                  <a:tcPr>
                    <a:solidFill>
                      <a:srgbClr val="FFFBD3"/>
                    </a:solidFill>
                  </a:tcPr>
                </a:tc>
                <a:tc>
                  <a:txBody>
                    <a:bodyPr/>
                    <a:lstStyle/>
                    <a:p>
                      <a:r>
                        <a:rPr lang="en-GB" sz="800" dirty="0"/>
                        <a:t>Our team implemented a cloud-based </a:t>
                      </a:r>
                      <a:r>
                        <a:rPr lang="en-GB" sz="800" dirty="0" err="1"/>
                        <a:t>MLOps</a:t>
                      </a:r>
                      <a:r>
                        <a:rPr lang="en-GB" sz="800" dirty="0"/>
                        <a:t> pipeline in Azure ML using modular components:</a:t>
                      </a:r>
                    </a:p>
                    <a:p>
                      <a:pPr marL="171450" indent="-171450">
                        <a:buFont typeface="Arial" panose="020B0604020202020204" pitchFamily="34" charset="0"/>
                        <a:buChar char="•"/>
                      </a:pPr>
                      <a:r>
                        <a:rPr lang="en-GB" sz="800" dirty="0"/>
                        <a:t>preprocess.py cleans and transforms input data.</a:t>
                      </a:r>
                    </a:p>
                    <a:p>
                      <a:pPr marL="171450" indent="-171450">
                        <a:buFont typeface="Arial" panose="020B0604020202020204" pitchFamily="34" charset="0"/>
                        <a:buChar char="•"/>
                      </a:pPr>
                      <a:r>
                        <a:rPr lang="en-GB" sz="800" dirty="0"/>
                        <a:t>train.py and train_hpo.py train emotion classifiers with support for optimization.</a:t>
                      </a:r>
                    </a:p>
                    <a:p>
                      <a:pPr marL="171450" indent="-171450">
                        <a:buFont typeface="Arial" panose="020B0604020202020204" pitchFamily="34" charset="0"/>
                        <a:buChar char="•"/>
                      </a:pPr>
                      <a:r>
                        <a:rPr lang="en-GB" sz="800" dirty="0"/>
                        <a:t>evaluate.py and compare.py assess model quality and select the best candidate.</a:t>
                      </a:r>
                    </a:p>
                    <a:p>
                      <a:pPr marL="171450" indent="-171450">
                        <a:buFont typeface="Arial" panose="020B0604020202020204" pitchFamily="34" charset="0"/>
                        <a:buChar char="•"/>
                      </a:pPr>
                      <a:r>
                        <a:rPr lang="en-GB" sz="800" dirty="0"/>
                        <a:t>register.py ensures only models that meet strict quality thresholds are registered.</a:t>
                      </a:r>
                    </a:p>
                    <a:p>
                      <a:pPr marL="171450" indent="-171450">
                        <a:buFont typeface="Arial" panose="020B0604020202020204" pitchFamily="34" charset="0"/>
                        <a:buChar char="•"/>
                      </a:pPr>
                      <a:r>
                        <a:rPr lang="en-GB" sz="800" dirty="0"/>
                        <a:t>setup_monitoring.py adds runtime observability.</a:t>
                      </a:r>
                    </a:p>
                    <a:p>
                      <a:pPr marL="171450" indent="-171450">
                        <a:buFont typeface="Arial" panose="020B0604020202020204" pitchFamily="34" charset="0"/>
                        <a:buChar char="•"/>
                      </a:pPr>
                      <a:r>
                        <a:rPr lang="en-GB" sz="800" dirty="0"/>
                        <a:t>All dependencies and environments are defined in .</a:t>
                      </a:r>
                      <a:r>
                        <a:rPr lang="en-GB" sz="800" dirty="0" err="1"/>
                        <a:t>yml</a:t>
                      </a:r>
                      <a:r>
                        <a:rPr lang="en-GB" sz="800" dirty="0"/>
                        <a:t> files for reproducibility.</a:t>
                      </a:r>
                    </a:p>
                    <a:p>
                      <a:pPr marL="0" indent="0">
                        <a:buFont typeface="Arial" panose="020B0604020202020204" pitchFamily="34" charset="0"/>
                        <a:buNone/>
                      </a:pPr>
                      <a:endParaRPr lang="en-GB" sz="800" dirty="0"/>
                    </a:p>
                    <a:p>
                      <a:r>
                        <a:rPr lang="en-GB" sz="800" dirty="0"/>
                        <a:t>The design balances performance, automation, and deployment reliability—meeting the standard for professional ML engineering.</a:t>
                      </a:r>
                    </a:p>
                    <a:p>
                      <a:endParaRPr lang="en-NL" sz="700"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tc>
                  <a:txBody>
                    <a:bodyPr/>
                    <a:lstStyle/>
                    <a:p>
                      <a:pPr algn="l" fontAlgn="t"/>
                      <a:r>
                        <a:rPr lang="en-GB" sz="800" dirty="0"/>
                        <a:t>We evaluated the financial costs of our cloud-based ML pipeline by comparing </a:t>
                      </a:r>
                      <a:r>
                        <a:rPr lang="en-GB" sz="800" dirty="0" err="1"/>
                        <a:t>AzureML</a:t>
                      </a:r>
                      <a:r>
                        <a:rPr lang="en-GB" sz="800" dirty="0"/>
                        <a:t> with our on-premise </a:t>
                      </a:r>
                      <a:r>
                        <a:rPr lang="en-GB" sz="800" dirty="0" err="1"/>
                        <a:t>Portainer</a:t>
                      </a:r>
                      <a:r>
                        <a:rPr lang="en-GB" sz="800" dirty="0"/>
                        <a:t> setup. As a team, we tracked GPU usage, inference costs, and deployment time to find a cost-effective balance between performance and budget. Our cost analysis document provides a detailed comparison and guided our decision to switch to a more scalable and budget-friendly solution.</a:t>
                      </a:r>
                      <a:endParaRPr lang="en-NL" sz="700" dirty="0">
                        <a:latin typeface="Roboto" panose="02000000000000000000" pitchFamily="2" charset="0"/>
                        <a:ea typeface="Roboto" panose="02000000000000000000" pitchFamily="2" charset="0"/>
                        <a:cs typeface="Roboto" panose="02000000000000000000" pitchFamily="2" charset="0"/>
                      </a:endParaRPr>
                    </a:p>
                  </a:txBody>
                  <a:tcPr>
                    <a:solidFill>
                      <a:srgbClr val="F5C1A8"/>
                    </a:solidFill>
                  </a:tcPr>
                </a:tc>
                <a:extLst>
                  <a:ext uri="{0D108BD9-81ED-4DB2-BD59-A6C34878D82A}">
                    <a16:rowId xmlns:a16="http://schemas.microsoft.com/office/drawing/2014/main" val="3577151072"/>
                  </a:ext>
                </a:extLst>
              </a:tr>
              <a:tr h="1126667">
                <a:tc>
                  <a:txBody>
                    <a:bodyPr/>
                    <a:lstStyle/>
                    <a:p>
                      <a:pPr lvl="0">
                        <a:buNone/>
                      </a:pPr>
                      <a:r>
                        <a:rPr lang="en-US" sz="700" b="1" dirty="0">
                          <a:latin typeface="Roboto" panose="02000000000000000000" pitchFamily="2" charset="0"/>
                          <a:ea typeface="Roboto" panose="02000000000000000000" pitchFamily="2" charset="0"/>
                          <a:cs typeface="Roboto" panose="02000000000000000000" pitchFamily="2" charset="0"/>
                        </a:rPr>
                        <a:t>Provide links to:</a:t>
                      </a:r>
                    </a:p>
                    <a:p>
                      <a:pPr marL="171450" lvl="0" indent="-171450">
                        <a:buFontTx/>
                        <a:buChar char="-"/>
                      </a:pPr>
                      <a:r>
                        <a:rPr lang="en-US" sz="700" dirty="0">
                          <a:latin typeface="Roboto" panose="02000000000000000000" pitchFamily="2" charset="0"/>
                          <a:ea typeface="Roboto" panose="02000000000000000000" pitchFamily="2" charset="0"/>
                          <a:cs typeface="Roboto" panose="02000000000000000000" pitchFamily="2" charset="0"/>
                        </a:rPr>
                        <a:t>Learning log</a:t>
                      </a:r>
                    </a:p>
                    <a:p>
                      <a:pPr marL="171450" lvl="0" indent="-171450">
                        <a:buFontTx/>
                        <a:buChar char="-"/>
                      </a:pPr>
                      <a:r>
                        <a:rPr lang="en-US" sz="700" dirty="0">
                          <a:latin typeface="Roboto" panose="02000000000000000000" pitchFamily="2" charset="0"/>
                          <a:ea typeface="Roboto" panose="02000000000000000000" pitchFamily="2" charset="0"/>
                          <a:cs typeface="Roboto" panose="02000000000000000000" pitchFamily="2" charset="0"/>
                        </a:rPr>
                        <a:t>Azure </a:t>
                      </a:r>
                      <a:r>
                        <a:rPr lang="en-US" sz="700" dirty="0" err="1">
                          <a:latin typeface="Roboto" panose="02000000000000000000" pitchFamily="2" charset="0"/>
                          <a:ea typeface="Roboto" panose="02000000000000000000" pitchFamily="2" charset="0"/>
                          <a:cs typeface="Roboto" panose="02000000000000000000" pitchFamily="2" charset="0"/>
                        </a:rPr>
                        <a:t>Devops</a:t>
                      </a:r>
                      <a:r>
                        <a:rPr lang="en-US" sz="700" dirty="0">
                          <a:latin typeface="Roboto" panose="02000000000000000000" pitchFamily="2" charset="0"/>
                          <a:ea typeface="Roboto" panose="02000000000000000000" pitchFamily="2" charset="0"/>
                          <a:cs typeface="Roboto" panose="02000000000000000000" pitchFamily="2" charset="0"/>
                        </a:rPr>
                        <a:t> Boards</a:t>
                      </a:r>
                    </a:p>
                    <a:p>
                      <a:pPr marL="171450" lvl="0" indent="-171450">
                        <a:buFontTx/>
                        <a:buChar char="-"/>
                      </a:pPr>
                      <a:r>
                        <a:rPr lang="en-US" sz="700" dirty="0">
                          <a:latin typeface="Roboto" panose="02000000000000000000" pitchFamily="2" charset="0"/>
                          <a:ea typeface="Roboto" panose="02000000000000000000" pitchFamily="2" charset="0"/>
                          <a:cs typeface="Roboto" panose="02000000000000000000" pitchFamily="2" charset="0"/>
                        </a:rPr>
                        <a:t>Self-assessment rubric</a:t>
                      </a: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r>
                        <a:rPr lang="en-US" sz="700" b="1" dirty="0">
                          <a:latin typeface="Roboto" panose="02000000000000000000" pitchFamily="2" charset="0"/>
                          <a:ea typeface="Roboto" panose="02000000000000000000" pitchFamily="2" charset="0"/>
                          <a:cs typeface="Roboto" panose="02000000000000000000" pitchFamily="2" charset="0"/>
                        </a:rPr>
                        <a:t>Learning log:</a:t>
                      </a:r>
                    </a:p>
                    <a:p>
                      <a:pPr marL="171450" lvl="0" indent="-171450">
                        <a:buFontTx/>
                        <a:buChar char="-"/>
                      </a:pPr>
                      <a:r>
                        <a:rPr lang="en-US" sz="700" b="1" dirty="0">
                          <a:latin typeface="Roboto" panose="02000000000000000000" pitchFamily="2" charset="0"/>
                          <a:ea typeface="Roboto" panose="02000000000000000000" pitchFamily="2" charset="0"/>
                          <a:cs typeface="Roboto" panose="02000000000000000000" pitchFamily="2" charset="0"/>
                          <a:hlinkClick r:id="rId3"/>
                        </a:rPr>
                        <a:t>https://github.com/JeremyvanGorp232189/2025_D/blob/d9a9db39da60cea5bb42ae12988fdab2de81984d/LearningLog2024-25Y2D_232189.pptx</a:t>
                      </a:r>
                      <a:endParaRPr lang="en-US" sz="700" b="1"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b="1"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r>
                        <a:rPr lang="en-US" sz="700" b="1" dirty="0">
                          <a:latin typeface="Roboto" panose="02000000000000000000" pitchFamily="2" charset="0"/>
                          <a:ea typeface="Roboto" panose="02000000000000000000" pitchFamily="2" charset="0"/>
                          <a:cs typeface="Roboto" panose="02000000000000000000" pitchFamily="2" charset="0"/>
                        </a:rPr>
                        <a:t>Azure:</a:t>
                      </a:r>
                    </a:p>
                    <a:p>
                      <a:pPr marL="171450" lvl="0" indent="-171450">
                        <a:buFontTx/>
                        <a:buChar char="-"/>
                      </a:pPr>
                      <a:r>
                        <a:rPr lang="en-GB" sz="800" dirty="0">
                          <a:hlinkClick r:id="rId4"/>
                        </a:rPr>
                        <a:t>CV8 Team Sprint 1 </a:t>
                      </a:r>
                      <a:r>
                        <a:rPr lang="en-GB" sz="800" dirty="0" err="1">
                          <a:hlinkClick r:id="rId4"/>
                        </a:rPr>
                        <a:t>Taskboard</a:t>
                      </a:r>
                      <a:r>
                        <a:rPr lang="en-GB" sz="800" dirty="0">
                          <a:hlinkClick r:id="rId4"/>
                        </a:rPr>
                        <a:t> - Boards</a:t>
                      </a: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r>
                        <a:rPr lang="en-US" sz="700" b="1" dirty="0">
                          <a:latin typeface="Roboto" panose="02000000000000000000" pitchFamily="2" charset="0"/>
                          <a:ea typeface="Roboto" panose="02000000000000000000" pitchFamily="2" charset="0"/>
                          <a:cs typeface="Roboto" panose="02000000000000000000" pitchFamily="2" charset="0"/>
                        </a:rPr>
                        <a:t>Self assessment:</a:t>
                      </a:r>
                    </a:p>
                    <a:p>
                      <a:pPr marL="171450" lvl="0" indent="-171450">
                        <a:buFontTx/>
                        <a:buChar char="-"/>
                      </a:pPr>
                      <a:r>
                        <a:rPr lang="en-US" sz="700" dirty="0">
                          <a:latin typeface="Roboto" panose="02000000000000000000" pitchFamily="2" charset="0"/>
                          <a:ea typeface="Roboto" panose="02000000000000000000" pitchFamily="2" charset="0"/>
                          <a:cs typeface="Roboto" panose="02000000000000000000" pitchFamily="2" charset="0"/>
                          <a:hlinkClick r:id="rId5"/>
                        </a:rPr>
                        <a:t>https://github.com/JeremyvanGorp232189/2025_D/blob/0fe91d618017a18725f0959ecb79bcc9e0d5cbe5/Assessment%20Rubric%20Y2D%202025%20final.xlsx</a:t>
                      </a: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txBody>
                  <a:tcPr>
                    <a:solidFill>
                      <a:srgbClr val="FFFBD3"/>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Provide links here: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Pipeline: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6"/>
                        </a:rPr>
                        <a:t>https://github.com/BredaUniversityADSAI/2024-25d-fai2-adsai-group-nlp11/tree/dev/CV8/src/training/components</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Compare.py: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7"/>
                        </a:rPr>
                        <a:t>https://github.com/BredaUniversityADSAI/2024-25d-fai2-adsai-group-nlp11/blob/e65dbc198ecca76aff7a1986aec1a0e2c187d9b7/CV8/src/training/components/compare.py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err="1">
                          <a:solidFill>
                            <a:srgbClr val="000000"/>
                          </a:solidFill>
                          <a:latin typeface="Roboto" panose="02000000000000000000" pitchFamily="2" charset="0"/>
                          <a:ea typeface="Roboto" panose="02000000000000000000" pitchFamily="2" charset="0"/>
                          <a:cs typeface="Roboto" panose="02000000000000000000" pitchFamily="2" charset="0"/>
                        </a:rPr>
                        <a:t>Environment.yml</a:t>
                      </a: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8"/>
                        </a:rPr>
                        <a:t>https://github.com/BredaUniversityADSAI/2024-25d-fai2-adsai-group-nlp11/blob/e65dbc198ecca76aff7a1986aec1a0e2c187d9b7/CV8/src/training/components/environment.yml</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Evaluate.py:</a:t>
                      </a:r>
                      <a:b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b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9"/>
                        </a:rPr>
                        <a:t>https://github.com/BredaUniversityADSAI/2024-25d-fai2-adsai-group-nlp11/blob/e65dbc198ecca76aff7a1986aec1a0e2c187d9b7/CV8/src/training/components/evaluate.py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Preprocess.py: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0"/>
                        </a:rPr>
                        <a:t>https://github.com/BredaUniversityADSAI/2024-25d-fai2-adsai-group-nlp11/blob/e65dbc198ecca76aff7a1986aec1a0e2c187d9b7/CV8/src/training/components/preprocess.py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Register.py: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1"/>
                        </a:rPr>
                        <a:t>https://github.com/BredaUniversityADSAI/2024-25d-fai2-adsai-group-nlp11/blob/e65dbc198ecca76aff7a1986aec1a0e2c187d9b7/CV8/src/training/components/register.py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Setup_monitoring.py: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2"/>
                        </a:rPr>
                        <a:t>https://github.com/BredaUniversityADSAI/2024-25d-fai2-adsai-group-nlp11/blob/e65dbc198ecca76aff7a1986aec1a0e2c187d9b7/CV8/src/training/components/setup_monitoring.py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Train.py: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3"/>
                        </a:rPr>
                        <a:t>https://github.com/BredaUniversityADSAI/2024-25d-fai2-adsai-group-nlp11/blob/e65dbc198ecca76aff7a1986aec1a0e2c187d9b7/CV8/src/training/components/train.py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Train_hpo.py: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4"/>
                        </a:rPr>
                        <a:t>https://github.com/BredaUniversityADSAI/2024-25d-fai2-adsai-group-nlp11/blob/e65dbc198ecca76aff7a1986aec1a0e2c187d9b7/CV8/src/training/components/train_hpo.py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err="1">
                          <a:solidFill>
                            <a:srgbClr val="000000"/>
                          </a:solidFill>
                          <a:latin typeface="Roboto" panose="02000000000000000000" pitchFamily="2" charset="0"/>
                          <a:ea typeface="Roboto" panose="02000000000000000000" pitchFamily="2" charset="0"/>
                          <a:cs typeface="Roboto" panose="02000000000000000000" pitchFamily="2" charset="0"/>
                        </a:rPr>
                        <a:t>Train_hpo.yml</a:t>
                      </a: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5"/>
                        </a:rPr>
                        <a:t>https://github.com/BredaUniversityADSAI/2024-25d-fai2-adsai-group-nlp11/blob/e65dbc198ecca76aff7a1986aec1a0e2c187d9b7/CV8/src/training/components/train_hpo.yml</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Provide links here: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0"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6"/>
                        </a:rPr>
                        <a:t>https://github.com/BredaUniversityADSAI/2024-25d-fai2-adsai-group-nlp11/blob/e65dbc198ecca76aff7a1986aec1a0e2c187d9b7/Cost_effectiveness.pdf</a:t>
                      </a:r>
                      <a:endParaRPr lang="en-US" sz="700" b="0"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0"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txBody>
                  <a:tcPr>
                    <a:solidFill>
                      <a:srgbClr val="F5C1A8"/>
                    </a:solidFill>
                  </a:tcPr>
                </a:tc>
                <a:extLst>
                  <a:ext uri="{0D108BD9-81ED-4DB2-BD59-A6C34878D82A}">
                    <a16:rowId xmlns:a16="http://schemas.microsoft.com/office/drawing/2014/main" val="740005107"/>
                  </a:ext>
                </a:extLst>
              </a:tr>
            </a:tbl>
          </a:graphicData>
        </a:graphic>
      </p:graphicFrame>
      <p:pic>
        <p:nvPicPr>
          <p:cNvPr id="4" name="Afbeelding 3" descr="Afbeelding met diagram, Plan, tekst, schets&#10;&#10;Door AI gegenereerde inhoud is mogelijk onjuist.">
            <a:extLst>
              <a:ext uri="{FF2B5EF4-FFF2-40B4-BE49-F238E27FC236}">
                <a16:creationId xmlns:a16="http://schemas.microsoft.com/office/drawing/2014/main" id="{2753A6AE-E1BB-CA8A-1969-C8EB4C71E674}"/>
              </a:ext>
            </a:extLst>
          </p:cNvPr>
          <p:cNvPicPr>
            <a:picLocks noChangeAspect="1"/>
          </p:cNvPicPr>
          <p:nvPr/>
        </p:nvPicPr>
        <p:blipFill>
          <a:blip r:embed="rId17"/>
          <a:stretch>
            <a:fillRect/>
          </a:stretch>
        </p:blipFill>
        <p:spPr>
          <a:xfrm>
            <a:off x="1744394" y="4785705"/>
            <a:ext cx="2998525" cy="1935964"/>
          </a:xfrm>
          <a:prstGeom prst="rect">
            <a:avLst/>
          </a:prstGeom>
        </p:spPr>
      </p:pic>
    </p:spTree>
    <p:extLst>
      <p:ext uri="{BB962C8B-B14F-4D97-AF65-F5344CB8AC3E}">
        <p14:creationId xmlns:p14="http://schemas.microsoft.com/office/powerpoint/2010/main" val="16686740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2">
          <a:extLst>
            <a:ext uri="{FF2B5EF4-FFF2-40B4-BE49-F238E27FC236}">
              <a16:creationId xmlns:a16="http://schemas.microsoft.com/office/drawing/2014/main" id="{587E0154-A25D-F7AB-2163-E977A4911C07}"/>
            </a:ext>
          </a:extLst>
        </p:cNvPr>
        <p:cNvGrpSpPr/>
        <p:nvPr/>
      </p:nvGrpSpPr>
      <p:grpSpPr>
        <a:xfrm>
          <a:off x="0" y="0"/>
          <a:ext cx="0" cy="0"/>
          <a:chOff x="0" y="0"/>
          <a:chExt cx="0" cy="0"/>
        </a:xfrm>
      </p:grpSpPr>
      <p:sp>
        <p:nvSpPr>
          <p:cNvPr id="363" name="Google Shape;363;p39">
            <a:extLst>
              <a:ext uri="{FF2B5EF4-FFF2-40B4-BE49-F238E27FC236}">
                <a16:creationId xmlns:a16="http://schemas.microsoft.com/office/drawing/2014/main" id="{B52D89EF-B85D-2B56-0152-8389D7DFAEFE}"/>
              </a:ext>
            </a:extLst>
          </p:cNvPr>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a:t>
            </a:r>
            <a:r>
              <a:rPr lang="en-NL" dirty="0"/>
              <a:t>8</a:t>
            </a:r>
            <a:endParaRPr dirty="0"/>
          </a:p>
        </p:txBody>
      </p:sp>
      <p:sp>
        <p:nvSpPr>
          <p:cNvPr id="364" name="Google Shape;364;p39">
            <a:extLst>
              <a:ext uri="{FF2B5EF4-FFF2-40B4-BE49-F238E27FC236}">
                <a16:creationId xmlns:a16="http://schemas.microsoft.com/office/drawing/2014/main" id="{E786D8EE-6ACC-6007-2362-8B47F1B6BCB7}"/>
              </a:ext>
            </a:extLst>
          </p:cNvPr>
          <p:cNvSpPr txBox="1">
            <a:spLocks noGrp="1"/>
          </p:cNvSpPr>
          <p:nvPr>
            <p:ph type="subTitle" idx="1"/>
          </p:nvPr>
        </p:nvSpPr>
        <p:spPr>
          <a:xfrm>
            <a:off x="2054432" y="3248481"/>
            <a:ext cx="6400800" cy="992126"/>
          </a:xfrm>
          <a:prstGeom prst="rect">
            <a:avLst/>
          </a:prstGeom>
        </p:spPr>
        <p:txBody>
          <a:bodyPr spcFirstLastPara="1" wrap="square" lIns="91425" tIns="91425" rIns="91425" bIns="91425" anchor="ctr" anchorCtr="0">
            <a:noAutofit/>
          </a:bodyPr>
          <a:lstStyle/>
          <a:p>
            <a:pPr marL="0" indent="0"/>
            <a:r>
              <a:rPr lang="en-GB" sz="1000" dirty="0"/>
              <a:t>The student can apply modelling techniques including Machine Learning and AI to create value for individuals, organizations and domains. </a:t>
            </a:r>
          </a:p>
        </p:txBody>
      </p:sp>
      <p:sp>
        <p:nvSpPr>
          <p:cNvPr id="365" name="Google Shape;365;p39">
            <a:extLst>
              <a:ext uri="{FF2B5EF4-FFF2-40B4-BE49-F238E27FC236}">
                <a16:creationId xmlns:a16="http://schemas.microsoft.com/office/drawing/2014/main" id="{0E0319A5-E55D-39EB-34A3-25E29BD11EE1}"/>
              </a:ext>
            </a:extLst>
          </p:cNvPr>
          <p:cNvSpPr txBox="1">
            <a:spLocks noGrp="1"/>
          </p:cNvSpPr>
          <p:nvPr>
            <p:ph type="subTitle" idx="2"/>
          </p:nvPr>
        </p:nvSpPr>
        <p:spPr>
          <a:xfrm>
            <a:off x="2629317" y="2473577"/>
            <a:ext cx="5486400" cy="685800"/>
          </a:xfrm>
          <a:prstGeom prst="rect">
            <a:avLst/>
          </a:prstGeom>
        </p:spPr>
        <p:txBody>
          <a:bodyPr spcFirstLastPara="1" wrap="square" lIns="91425" tIns="91425" rIns="91425" bIns="91425" anchor="ctr" anchorCtr="0">
            <a:noAutofit/>
          </a:bodyPr>
          <a:lstStyle/>
          <a:p>
            <a:pPr marL="0" indent="0" algn="ctr"/>
            <a:r>
              <a:rPr lang="en" sz="3000" dirty="0"/>
              <a:t>Modelling</a:t>
            </a:r>
          </a:p>
        </p:txBody>
      </p:sp>
    </p:spTree>
    <p:extLst>
      <p:ext uri="{BB962C8B-B14F-4D97-AF65-F5344CB8AC3E}">
        <p14:creationId xmlns:p14="http://schemas.microsoft.com/office/powerpoint/2010/main" val="1900068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2">
          <a:extLst>
            <a:ext uri="{FF2B5EF4-FFF2-40B4-BE49-F238E27FC236}">
              <a16:creationId xmlns:a16="http://schemas.microsoft.com/office/drawing/2014/main" id="{5E4EC967-A3F5-7880-708F-C9D91BCF6457}"/>
            </a:ext>
          </a:extLst>
        </p:cNvPr>
        <p:cNvGrpSpPr/>
        <p:nvPr/>
      </p:nvGrpSpPr>
      <p:grpSpPr>
        <a:xfrm>
          <a:off x="0" y="0"/>
          <a:ext cx="0" cy="0"/>
          <a:chOff x="0" y="0"/>
          <a:chExt cx="0" cy="0"/>
        </a:xfrm>
      </p:grpSpPr>
      <p:sp>
        <p:nvSpPr>
          <p:cNvPr id="393" name="Google Shape;393;p42">
            <a:extLst>
              <a:ext uri="{FF2B5EF4-FFF2-40B4-BE49-F238E27FC236}">
                <a16:creationId xmlns:a16="http://schemas.microsoft.com/office/drawing/2014/main" id="{CA6FAFFD-D280-B759-0A43-7793C1E66F0A}"/>
              </a:ext>
            </a:extLst>
          </p:cNvPr>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a:t>
            </a:r>
            <a:r>
              <a:rPr lang="en-NL" dirty="0"/>
              <a:t>8</a:t>
            </a:r>
            <a:endParaRPr dirty="0"/>
          </a:p>
        </p:txBody>
      </p:sp>
      <p:sp>
        <p:nvSpPr>
          <p:cNvPr id="394" name="Google Shape;394;p42">
            <a:extLst>
              <a:ext uri="{FF2B5EF4-FFF2-40B4-BE49-F238E27FC236}">
                <a16:creationId xmlns:a16="http://schemas.microsoft.com/office/drawing/2014/main" id="{DEC022E1-2198-2F65-CF44-5D879AA1853D}"/>
              </a:ext>
            </a:extLst>
          </p:cNvPr>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NL"/>
              <a:t>1</a:t>
            </a:r>
            <a:r>
              <a:rPr lang="en"/>
              <a:t>/</a:t>
            </a:r>
            <a:r>
              <a:rPr lang="en-NL"/>
              <a:t>1</a:t>
            </a:r>
            <a:endParaRPr/>
          </a:p>
        </p:txBody>
      </p:sp>
      <p:sp>
        <p:nvSpPr>
          <p:cNvPr id="395" name="Google Shape;395;p42">
            <a:extLst>
              <a:ext uri="{FF2B5EF4-FFF2-40B4-BE49-F238E27FC236}">
                <a16:creationId xmlns:a16="http://schemas.microsoft.com/office/drawing/2014/main" id="{36021081-87F2-2CD8-DA9F-CAB9FD6F1F59}"/>
              </a:ext>
            </a:extLst>
          </p:cNvPr>
          <p:cNvSpPr txBox="1">
            <a:spLocks noGrp="1"/>
          </p:cNvSpPr>
          <p:nvPr>
            <p:ph type="body" idx="4294967295"/>
          </p:nvPr>
        </p:nvSpPr>
        <p:spPr>
          <a:xfrm>
            <a:off x="2674350" y="3037484"/>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dirty="0">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endParaRPr sz="900" dirty="0">
              <a:solidFill>
                <a:schemeClr val="lt1"/>
              </a:solidFill>
            </a:endParaRPr>
          </a:p>
          <a:p>
            <a:pPr marL="0" lvl="0" indent="0" algn="l" rtl="0">
              <a:lnSpc>
                <a:spcPct val="115000"/>
              </a:lnSpc>
              <a:spcBef>
                <a:spcPts val="0"/>
              </a:spcBef>
              <a:spcAft>
                <a:spcPts val="0"/>
              </a:spcAft>
              <a:buNone/>
            </a:pPr>
            <a:endParaRPr sz="700" i="1" dirty="0">
              <a:solidFill>
                <a:schemeClr val="lt1"/>
              </a:solidFill>
              <a:latin typeface="Helvetica Neue"/>
              <a:ea typeface="Helvetica Neue"/>
              <a:cs typeface="Helvetica Neue"/>
              <a:sym typeface="Helvetica Neue"/>
            </a:endParaRPr>
          </a:p>
        </p:txBody>
      </p:sp>
      <p:sp>
        <p:nvSpPr>
          <p:cNvPr id="396" name="Google Shape;396;p42">
            <a:extLst>
              <a:ext uri="{FF2B5EF4-FFF2-40B4-BE49-F238E27FC236}">
                <a16:creationId xmlns:a16="http://schemas.microsoft.com/office/drawing/2014/main" id="{3B4F7920-1E72-4D63-83F3-C1CA771615E8}"/>
              </a:ext>
            </a:extLst>
          </p:cNvPr>
          <p:cNvSpPr txBox="1">
            <a:spLocks noGrp="1"/>
          </p:cNvSpPr>
          <p:nvPr>
            <p:ph type="title" idx="3"/>
          </p:nvPr>
        </p:nvSpPr>
        <p:spPr>
          <a:xfrm>
            <a:off x="2049461" y="0"/>
            <a:ext cx="6577962" cy="576000"/>
          </a:xfrm>
          <a:prstGeom prst="rect">
            <a:avLst/>
          </a:prstGeom>
        </p:spPr>
        <p:txBody>
          <a:bodyPr spcFirstLastPara="1" wrap="square" lIns="91425" tIns="91425" rIns="91425" bIns="91425" anchor="ctr" anchorCtr="0">
            <a:noAutofit/>
          </a:bodyPr>
          <a:lstStyle/>
          <a:p>
            <a:r>
              <a:rPr lang="en-GB" i="0" dirty="0"/>
              <a:t>The student can apply modelling techniques including Machine Learning and AI to create value for individuals, organizations and domains. </a:t>
            </a:r>
            <a:endParaRPr lang="en-GB" dirty="0"/>
          </a:p>
        </p:txBody>
      </p:sp>
      <p:sp>
        <p:nvSpPr>
          <p:cNvPr id="397" name="Google Shape;397;p42">
            <a:extLst>
              <a:ext uri="{FF2B5EF4-FFF2-40B4-BE49-F238E27FC236}">
                <a16:creationId xmlns:a16="http://schemas.microsoft.com/office/drawing/2014/main" id="{69601F56-080C-E20F-4887-9D2F2CFA5E03}"/>
              </a:ext>
            </a:extLst>
          </p:cNvPr>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NL" dirty="0"/>
              <a:t>8</a:t>
            </a:r>
            <a:r>
              <a:rPr lang="en" dirty="0"/>
              <a:t>.</a:t>
            </a:r>
            <a:r>
              <a:rPr lang="en-ZA" dirty="0"/>
              <a:t>9</a:t>
            </a:r>
            <a:endParaRPr dirty="0"/>
          </a:p>
        </p:txBody>
      </p:sp>
      <p:sp>
        <p:nvSpPr>
          <p:cNvPr id="398" name="Google Shape;398;p42">
            <a:extLst>
              <a:ext uri="{FF2B5EF4-FFF2-40B4-BE49-F238E27FC236}">
                <a16:creationId xmlns:a16="http://schemas.microsoft.com/office/drawing/2014/main" id="{B161B6D1-B0A0-70ED-15DA-C1BBF8502689}"/>
              </a:ext>
            </a:extLst>
          </p:cNvPr>
          <p:cNvSpPr txBox="1">
            <a:spLocks noGrp="1"/>
          </p:cNvSpPr>
          <p:nvPr>
            <p:ph type="title" idx="5"/>
          </p:nvPr>
        </p:nvSpPr>
        <p:spPr>
          <a:xfrm>
            <a:off x="845549" y="576000"/>
            <a:ext cx="8001568" cy="493800"/>
          </a:xfrm>
          <a:prstGeom prst="rect">
            <a:avLst/>
          </a:prstGeom>
        </p:spPr>
        <p:txBody>
          <a:bodyPr spcFirstLastPara="1" wrap="square" lIns="91425" tIns="91425" rIns="91425" bIns="91425" anchor="ctr" anchorCtr="0">
            <a:noAutofit/>
          </a:bodyPr>
          <a:lstStyle/>
          <a:p>
            <a:r>
              <a:rPr lang="en-GB" i="0" dirty="0"/>
              <a:t>The student demonstrates the ability to train machine learning models on multiple platforms both locally and in the cloud making use of appropriate resources, platforms and automation tools.</a:t>
            </a:r>
            <a:endParaRPr lang="en-US" i="0" dirty="0"/>
          </a:p>
        </p:txBody>
      </p:sp>
      <p:sp>
        <p:nvSpPr>
          <p:cNvPr id="399" name="Google Shape;399;p42">
            <a:extLst>
              <a:ext uri="{FF2B5EF4-FFF2-40B4-BE49-F238E27FC236}">
                <a16:creationId xmlns:a16="http://schemas.microsoft.com/office/drawing/2014/main" id="{EEBD0E74-41DC-8E8A-42D6-0A5543B10C20}"/>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GB" sz="900" dirty="0"/>
              <a:t>Modelling </a:t>
            </a:r>
            <a:endParaRPr sz="900" dirty="0"/>
          </a:p>
        </p:txBody>
      </p:sp>
      <p:graphicFrame>
        <p:nvGraphicFramePr>
          <p:cNvPr id="3" name="Table 4">
            <a:extLst>
              <a:ext uri="{FF2B5EF4-FFF2-40B4-BE49-F238E27FC236}">
                <a16:creationId xmlns:a16="http://schemas.microsoft.com/office/drawing/2014/main" id="{D1F29CB7-564D-3C5D-766B-4252FB9801D7}"/>
              </a:ext>
            </a:extLst>
          </p:cNvPr>
          <p:cNvGraphicFramePr>
            <a:graphicFrameLocks noGrp="1"/>
          </p:cNvGraphicFramePr>
          <p:nvPr>
            <p:extLst>
              <p:ext uri="{D42A27DB-BD31-4B8C-83A1-F6EECF244321}">
                <p14:modId xmlns:p14="http://schemas.microsoft.com/office/powerpoint/2010/main" val="3958826353"/>
              </p:ext>
            </p:extLst>
          </p:nvPr>
        </p:nvGraphicFramePr>
        <p:xfrm>
          <a:off x="0" y="1069800"/>
          <a:ext cx="9144000" cy="14002678"/>
        </p:xfrm>
        <a:graphic>
          <a:graphicData uri="http://schemas.openxmlformats.org/drawingml/2006/table">
            <a:tbl>
              <a:tblPr firstRow="1" bandRow="1">
                <a:tableStyleId>{764D4AE7-FFBC-431D-9275-528F30A785D3}</a:tableStyleId>
              </a:tblPr>
              <a:tblGrid>
                <a:gridCol w="2001187">
                  <a:extLst>
                    <a:ext uri="{9D8B030D-6E8A-4147-A177-3AD203B41FA5}">
                      <a16:colId xmlns:a16="http://schemas.microsoft.com/office/drawing/2014/main" val="3534130133"/>
                    </a:ext>
                  </a:extLst>
                </a:gridCol>
                <a:gridCol w="3380282">
                  <a:extLst>
                    <a:ext uri="{9D8B030D-6E8A-4147-A177-3AD203B41FA5}">
                      <a16:colId xmlns:a16="http://schemas.microsoft.com/office/drawing/2014/main" val="3367927302"/>
                    </a:ext>
                  </a:extLst>
                </a:gridCol>
                <a:gridCol w="3762531">
                  <a:extLst>
                    <a:ext uri="{9D8B030D-6E8A-4147-A177-3AD203B41FA5}">
                      <a16:colId xmlns:a16="http://schemas.microsoft.com/office/drawing/2014/main" val="3466084504"/>
                    </a:ext>
                  </a:extLst>
                </a:gridCol>
              </a:tblGrid>
              <a:tr h="348665">
                <a:tc>
                  <a:txBody>
                    <a:bodyPr/>
                    <a:lstStyle/>
                    <a:p>
                      <a:pPr algn="ctr"/>
                      <a:endParaRPr lang="en-GB" sz="800" b="1" dirty="0">
                        <a:latin typeface="Roboto" panose="02000000000000000000" pitchFamily="2" charset="0"/>
                        <a:ea typeface="Roboto" panose="02000000000000000000" pitchFamily="2" charset="0"/>
                        <a:cs typeface="Roboto" panose="02000000000000000000" pitchFamily="2" charset="0"/>
                      </a:endParaRPr>
                    </a:p>
                    <a:p>
                      <a:pPr algn="ctr"/>
                      <a:r>
                        <a:rPr lang="en-GB" sz="800" b="1" dirty="0">
                          <a:latin typeface="Roboto" panose="02000000000000000000" pitchFamily="2" charset="0"/>
                          <a:ea typeface="Roboto" panose="02000000000000000000" pitchFamily="2" charset="0"/>
                          <a:cs typeface="Roboto" panose="02000000000000000000" pitchFamily="2" charset="0"/>
                        </a:rPr>
                        <a:t>Pre-requisites</a:t>
                      </a:r>
                      <a:endParaRPr lang="en-NL" sz="800" b="1" dirty="0">
                        <a:latin typeface="Roboto" panose="02000000000000000000" pitchFamily="2" charset="0"/>
                        <a:ea typeface="Roboto" panose="02000000000000000000" pitchFamily="2" charset="0"/>
                        <a:cs typeface="Roboto" panose="02000000000000000000" pitchFamily="2" charset="0"/>
                      </a:endParaRPr>
                    </a:p>
                  </a:txBody>
                  <a:tcPr>
                    <a:solidFill>
                      <a:srgbClr val="FFFBD3"/>
                    </a:solidFill>
                  </a:tcPr>
                </a:tc>
                <a:tc>
                  <a:txBody>
                    <a:bodyPr/>
                    <a:lstStyle/>
                    <a:p>
                      <a:pPr algn="ctr"/>
                      <a:endParaRPr lang="en-GB" sz="800" b="1" dirty="0">
                        <a:latin typeface="Roboto" panose="02000000000000000000" pitchFamily="2" charset="0"/>
                        <a:ea typeface="Roboto" panose="02000000000000000000" pitchFamily="2" charset="0"/>
                        <a:cs typeface="Roboto" panose="02000000000000000000" pitchFamily="2" charset="0"/>
                      </a:endParaRPr>
                    </a:p>
                    <a:p>
                      <a:pPr algn="ctr"/>
                      <a:r>
                        <a:rPr lang="en-GB" sz="800" b="1" dirty="0">
                          <a:latin typeface="Roboto" panose="02000000000000000000" pitchFamily="2" charset="0"/>
                          <a:ea typeface="Roboto" panose="02000000000000000000" pitchFamily="2" charset="0"/>
                          <a:cs typeface="Roboto" panose="02000000000000000000" pitchFamily="2" charset="0"/>
                        </a:rPr>
                        <a:t>A: 4 points</a:t>
                      </a:r>
                      <a:endParaRPr lang="en-NL" sz="800" b="1"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tc>
                  <a:txBody>
                    <a:bodyPr/>
                    <a:lstStyle/>
                    <a:p>
                      <a:pPr algn="ctr"/>
                      <a:endParaRPr lang="en-GB" sz="800" b="1" dirty="0">
                        <a:latin typeface="Roboto" panose="02000000000000000000" pitchFamily="2" charset="0"/>
                        <a:ea typeface="Roboto" panose="02000000000000000000" pitchFamily="2" charset="0"/>
                        <a:cs typeface="Roboto" panose="02000000000000000000" pitchFamily="2" charset="0"/>
                      </a:endParaRPr>
                    </a:p>
                    <a:p>
                      <a:pPr algn="ctr"/>
                      <a:r>
                        <a:rPr lang="en-GB" sz="800" b="1" dirty="0">
                          <a:latin typeface="Roboto" panose="02000000000000000000" pitchFamily="2" charset="0"/>
                          <a:ea typeface="Roboto" panose="02000000000000000000" pitchFamily="2" charset="0"/>
                          <a:cs typeface="Roboto" panose="02000000000000000000" pitchFamily="2" charset="0"/>
                        </a:rPr>
                        <a:t>B: 6 points</a:t>
                      </a:r>
                      <a:endParaRPr lang="en-NL" sz="800" b="1" dirty="0">
                        <a:latin typeface="Roboto" panose="02000000000000000000" pitchFamily="2" charset="0"/>
                        <a:ea typeface="Roboto" panose="02000000000000000000" pitchFamily="2" charset="0"/>
                        <a:cs typeface="Roboto" panose="02000000000000000000" pitchFamily="2" charset="0"/>
                      </a:endParaRPr>
                    </a:p>
                  </a:txBody>
                  <a:tcPr>
                    <a:solidFill>
                      <a:srgbClr val="F5C1A8"/>
                    </a:solidFill>
                  </a:tcPr>
                </a:tc>
                <a:extLst>
                  <a:ext uri="{0D108BD9-81ED-4DB2-BD59-A6C34878D82A}">
                    <a16:rowId xmlns:a16="http://schemas.microsoft.com/office/drawing/2014/main" val="1929066760"/>
                  </a:ext>
                </a:extLst>
              </a:tr>
              <a:tr h="972466">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700" b="0" dirty="0">
                          <a:latin typeface="Roboto" panose="02000000000000000000" pitchFamily="2" charset="0"/>
                          <a:ea typeface="Roboto" panose="02000000000000000000" pitchFamily="2" charset="0"/>
                          <a:cs typeface="Roboto" panose="02000000000000000000" pitchFamily="2" charset="0"/>
                        </a:rPr>
                        <a:t>The student exhibits professional behaviour during </a:t>
                      </a:r>
                      <a:r>
                        <a:rPr lang="en-GB" sz="700" b="0" dirty="0" err="1">
                          <a:latin typeface="Roboto" panose="02000000000000000000" pitchFamily="2" charset="0"/>
                          <a:ea typeface="Roboto" panose="02000000000000000000" pitchFamily="2" charset="0"/>
                          <a:cs typeface="Roboto" panose="02000000000000000000" pitchFamily="2" charset="0"/>
                        </a:rPr>
                        <a:t>DataLab</a:t>
                      </a:r>
                      <a:r>
                        <a:rPr lang="en-GB" sz="700" b="0" dirty="0">
                          <a:latin typeface="Roboto" panose="02000000000000000000" pitchFamily="2" charset="0"/>
                          <a:ea typeface="Roboto" panose="02000000000000000000" pitchFamily="2" charset="0"/>
                          <a:cs typeface="Roboto" panose="02000000000000000000" pitchFamily="2" charset="0"/>
                        </a:rPr>
                        <a:t> sessions. Clear individual contribution to this ILO is documented.</a:t>
                      </a:r>
                      <a:endParaRPr lang="en-NL" sz="700" b="0" dirty="0">
                        <a:latin typeface="Roboto" panose="02000000000000000000" pitchFamily="2" charset="0"/>
                        <a:ea typeface="Roboto" panose="02000000000000000000" pitchFamily="2" charset="0"/>
                        <a:cs typeface="Roboto" panose="02000000000000000000" pitchFamily="2" charset="0"/>
                      </a:endParaRPr>
                    </a:p>
                  </a:txBody>
                  <a:tcPr>
                    <a:solidFill>
                      <a:srgbClr val="FFFBD3"/>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700" b="0" dirty="0">
                          <a:latin typeface="Roboto" panose="02000000000000000000" pitchFamily="2" charset="0"/>
                          <a:ea typeface="Roboto" panose="02000000000000000000" pitchFamily="2" charset="0"/>
                          <a:cs typeface="Roboto" panose="02000000000000000000" pitchFamily="2" charset="0"/>
                        </a:rPr>
                        <a:t>The student demonstrates the ability to train models both locally and on an appropriate cloud platform using industry standard libraries to track key training and evaluation metrics. The student demonstrates the ability to use version control techniques and tools in the context of ML Models.</a:t>
                      </a:r>
                      <a:endParaRPr lang="en-NL" sz="700" b="0"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tc>
                  <a:txBody>
                    <a:bodyPr/>
                    <a:lstStyle/>
                    <a:p>
                      <a:r>
                        <a:rPr lang="en-GB" sz="700" b="0" dirty="0">
                          <a:latin typeface="Roboto" panose="02000000000000000000" pitchFamily="2" charset="0"/>
                          <a:ea typeface="Roboto" panose="02000000000000000000" pitchFamily="2" charset="0"/>
                          <a:cs typeface="Roboto" panose="02000000000000000000" pitchFamily="2" charset="0"/>
                        </a:rPr>
                        <a:t> The development team creates training pipelines and works towards high levels of automation in the workflow. Hyperparameter tuning is automated as a part of the training pipeline. Appropriate use is made of pipeline scheduling. Multiple model architectures are trained and evaluated including custom and existing open-source models. Advanced automated metric logging and visualisation is incorporated, including learning curves and example outputs. The student demonstrates the ability to implement continuous retraining of a ML model.</a:t>
                      </a:r>
                    </a:p>
                  </a:txBody>
                  <a:tcPr>
                    <a:solidFill>
                      <a:srgbClr val="F5C1A8"/>
                    </a:solidFill>
                  </a:tcPr>
                </a:tc>
                <a:extLst>
                  <a:ext uri="{0D108BD9-81ED-4DB2-BD59-A6C34878D82A}">
                    <a16:rowId xmlns:a16="http://schemas.microsoft.com/office/drawing/2014/main" val="173029964"/>
                  </a:ext>
                </a:extLst>
              </a:tr>
              <a:tr h="1922107">
                <a:tc>
                  <a:txBody>
                    <a:bodyPr/>
                    <a:lstStyle/>
                    <a:p>
                      <a:r>
                        <a:rPr lang="en-GB" sz="800" dirty="0"/>
                        <a:t>I demonstrated professional </a:t>
                      </a:r>
                      <a:r>
                        <a:rPr lang="en-GB" sz="800" dirty="0" err="1"/>
                        <a:t>behavior</a:t>
                      </a:r>
                      <a:r>
                        <a:rPr lang="en-GB" sz="800" dirty="0"/>
                        <a:t> by advising the team and actively testing API outputs and metrics. My input improved latency tracking and monitoring reliability during development.</a:t>
                      </a:r>
                    </a:p>
                  </a:txBody>
                  <a:tcPr>
                    <a:solidFill>
                      <a:srgbClr val="FFFBD3"/>
                    </a:solidFill>
                  </a:tcPr>
                </a:tc>
                <a:tc>
                  <a:txBody>
                    <a:bodyPr/>
                    <a:lstStyle/>
                    <a:p>
                      <a:pPr algn="l" fontAlgn="t"/>
                      <a:r>
                        <a:rPr lang="en-GB" sz="800" dirty="0"/>
                        <a:t>We trained and tested our models both locally and on Azure ML, using industry-standard tools such as </a:t>
                      </a:r>
                      <a:r>
                        <a:rPr lang="en-GB" sz="800" dirty="0" err="1"/>
                        <a:t>MLflow</a:t>
                      </a:r>
                      <a:r>
                        <a:rPr lang="en-GB" sz="800" dirty="0"/>
                        <a:t> for tracking metrics. Our pipeline folder includes modules for preprocessing, training, evaluation, and registration, all version-controlled in GitHub. I actively contributed to testing the models and validating output metrics across development phases, ensuring robustness before deployment. This demonstrates full compliance with the technical and collaborative requirements.</a:t>
                      </a:r>
                      <a:endParaRPr lang="en-NL" sz="700" b="0"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tc>
                  <a:txBody>
                    <a:bodyPr/>
                    <a:lstStyle/>
                    <a:p>
                      <a:pPr algn="l" fontAlgn="t"/>
                      <a:r>
                        <a:rPr lang="en-GB" sz="800" dirty="0"/>
                        <a:t>We developed a full deployment and monitoring pipeline using Docker, </a:t>
                      </a:r>
                      <a:r>
                        <a:rPr lang="en-GB" sz="800" dirty="0" err="1"/>
                        <a:t>FastAPI</a:t>
                      </a:r>
                      <a:r>
                        <a:rPr lang="en-GB" sz="800" dirty="0"/>
                        <a:t>, and Azure Container Instances. The monitoring folder contains app.py, which exposes endpoints for real-time latency checks and confidence metrics. I contributed to testing the API functionality, verifying output consistency, and ensuring smooth deployment using deploy.py. Our README.md provides endpoint documentation and sample usage, confirming adherence to cloud deployment and monitoring standards.</a:t>
                      </a:r>
                      <a:endParaRPr lang="en-NL" sz="700" b="0" dirty="0">
                        <a:latin typeface="Roboto" panose="02000000000000000000" pitchFamily="2" charset="0"/>
                        <a:ea typeface="Roboto" panose="02000000000000000000" pitchFamily="2" charset="0"/>
                        <a:cs typeface="Roboto" panose="02000000000000000000" pitchFamily="2" charset="0"/>
                      </a:endParaRPr>
                    </a:p>
                  </a:txBody>
                  <a:tcPr>
                    <a:solidFill>
                      <a:srgbClr val="F5C1A8"/>
                    </a:solidFill>
                  </a:tcPr>
                </a:tc>
                <a:extLst>
                  <a:ext uri="{0D108BD9-81ED-4DB2-BD59-A6C34878D82A}">
                    <a16:rowId xmlns:a16="http://schemas.microsoft.com/office/drawing/2014/main" val="3577151072"/>
                  </a:ext>
                </a:extLst>
              </a:tr>
              <a:tr h="1057542">
                <a:tc>
                  <a:txBody>
                    <a:bodyPr/>
                    <a:lstStyle/>
                    <a:p>
                      <a:pPr lvl="0">
                        <a:buNone/>
                      </a:pPr>
                      <a:r>
                        <a:rPr lang="en-US" sz="700" b="1" dirty="0">
                          <a:latin typeface="Roboto" panose="02000000000000000000" pitchFamily="2" charset="0"/>
                          <a:ea typeface="Roboto" panose="02000000000000000000" pitchFamily="2" charset="0"/>
                          <a:cs typeface="Roboto" panose="02000000000000000000" pitchFamily="2" charset="0"/>
                        </a:rPr>
                        <a:t>Provide links to:</a:t>
                      </a:r>
                    </a:p>
                    <a:p>
                      <a:pPr marL="171450" lvl="0" indent="-171450">
                        <a:buFontTx/>
                        <a:buChar char="-"/>
                      </a:pPr>
                      <a:r>
                        <a:rPr lang="en-US" sz="700" dirty="0">
                          <a:latin typeface="Roboto" panose="02000000000000000000" pitchFamily="2" charset="0"/>
                          <a:ea typeface="Roboto" panose="02000000000000000000" pitchFamily="2" charset="0"/>
                          <a:cs typeface="Roboto" panose="02000000000000000000" pitchFamily="2" charset="0"/>
                        </a:rPr>
                        <a:t>Learning log</a:t>
                      </a:r>
                    </a:p>
                    <a:p>
                      <a:pPr marL="171450" lvl="0" indent="-171450">
                        <a:buFontTx/>
                        <a:buChar char="-"/>
                      </a:pPr>
                      <a:r>
                        <a:rPr lang="en-US" sz="700" dirty="0">
                          <a:latin typeface="Roboto" panose="02000000000000000000" pitchFamily="2" charset="0"/>
                          <a:ea typeface="Roboto" panose="02000000000000000000" pitchFamily="2" charset="0"/>
                          <a:cs typeface="Roboto" panose="02000000000000000000" pitchFamily="2" charset="0"/>
                        </a:rPr>
                        <a:t>Azure </a:t>
                      </a:r>
                      <a:r>
                        <a:rPr lang="en-US" sz="700" dirty="0" err="1">
                          <a:latin typeface="Roboto" panose="02000000000000000000" pitchFamily="2" charset="0"/>
                          <a:ea typeface="Roboto" panose="02000000000000000000" pitchFamily="2" charset="0"/>
                          <a:cs typeface="Roboto" panose="02000000000000000000" pitchFamily="2" charset="0"/>
                        </a:rPr>
                        <a:t>Devops</a:t>
                      </a:r>
                      <a:r>
                        <a:rPr lang="en-US" sz="700" dirty="0">
                          <a:latin typeface="Roboto" panose="02000000000000000000" pitchFamily="2" charset="0"/>
                          <a:ea typeface="Roboto" panose="02000000000000000000" pitchFamily="2" charset="0"/>
                          <a:cs typeface="Roboto" panose="02000000000000000000" pitchFamily="2" charset="0"/>
                        </a:rPr>
                        <a:t> Boards</a:t>
                      </a:r>
                    </a:p>
                    <a:p>
                      <a:pPr marL="171450" lvl="0" indent="-171450">
                        <a:buFontTx/>
                        <a:buChar char="-"/>
                      </a:pPr>
                      <a:r>
                        <a:rPr lang="en-US" sz="700" dirty="0">
                          <a:latin typeface="Roboto" panose="02000000000000000000" pitchFamily="2" charset="0"/>
                          <a:ea typeface="Roboto" panose="02000000000000000000" pitchFamily="2" charset="0"/>
                          <a:cs typeface="Roboto" panose="02000000000000000000" pitchFamily="2" charset="0"/>
                        </a:rPr>
                        <a:t>Self-assessment rubric</a:t>
                      </a: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r>
                        <a:rPr lang="en-US" sz="700" b="1" dirty="0">
                          <a:latin typeface="Roboto" panose="02000000000000000000" pitchFamily="2" charset="0"/>
                          <a:ea typeface="Roboto" panose="02000000000000000000" pitchFamily="2" charset="0"/>
                          <a:cs typeface="Roboto" panose="02000000000000000000" pitchFamily="2" charset="0"/>
                        </a:rPr>
                        <a:t>Learning log:</a:t>
                      </a:r>
                    </a:p>
                    <a:p>
                      <a:pPr marL="171450" lvl="0" indent="-171450">
                        <a:buFontTx/>
                        <a:buChar char="-"/>
                      </a:pPr>
                      <a:r>
                        <a:rPr lang="en-US" sz="700" b="1" dirty="0">
                          <a:latin typeface="Roboto" panose="02000000000000000000" pitchFamily="2" charset="0"/>
                          <a:ea typeface="Roboto" panose="02000000000000000000" pitchFamily="2" charset="0"/>
                          <a:cs typeface="Roboto" panose="02000000000000000000" pitchFamily="2" charset="0"/>
                          <a:hlinkClick r:id="rId3"/>
                        </a:rPr>
                        <a:t>https://github.com/JeremyvanGorp232189/2025_D/blob/d9a9db39da60cea5bb42ae12988fdab2de81984d/LearningLog2024-25Y2D_232189.pptx</a:t>
                      </a:r>
                      <a:endParaRPr lang="en-US" sz="700" b="1"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b="1"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r>
                        <a:rPr lang="en-US" sz="700" b="1" dirty="0">
                          <a:latin typeface="Roboto" panose="02000000000000000000" pitchFamily="2" charset="0"/>
                          <a:ea typeface="Roboto" panose="02000000000000000000" pitchFamily="2" charset="0"/>
                          <a:cs typeface="Roboto" panose="02000000000000000000" pitchFamily="2" charset="0"/>
                        </a:rPr>
                        <a:t>Azure:</a:t>
                      </a:r>
                    </a:p>
                    <a:p>
                      <a:pPr marL="171450" lvl="0" indent="-171450">
                        <a:buFontTx/>
                        <a:buChar char="-"/>
                      </a:pPr>
                      <a:r>
                        <a:rPr lang="en-GB" sz="800" dirty="0">
                          <a:hlinkClick r:id="rId4"/>
                        </a:rPr>
                        <a:t>CV8 Team Sprint 1 </a:t>
                      </a:r>
                      <a:r>
                        <a:rPr lang="en-GB" sz="800" dirty="0" err="1">
                          <a:hlinkClick r:id="rId4"/>
                        </a:rPr>
                        <a:t>Taskboard</a:t>
                      </a:r>
                      <a:r>
                        <a:rPr lang="en-GB" sz="800" dirty="0">
                          <a:hlinkClick r:id="rId4"/>
                        </a:rPr>
                        <a:t> - Boards</a:t>
                      </a: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r>
                        <a:rPr lang="en-US" sz="700" b="1" dirty="0">
                          <a:latin typeface="Roboto" panose="02000000000000000000" pitchFamily="2" charset="0"/>
                          <a:ea typeface="Roboto" panose="02000000000000000000" pitchFamily="2" charset="0"/>
                          <a:cs typeface="Roboto" panose="02000000000000000000" pitchFamily="2" charset="0"/>
                        </a:rPr>
                        <a:t>Self assessment:</a:t>
                      </a:r>
                    </a:p>
                    <a:p>
                      <a:pPr marL="171450" lvl="0" indent="-171450">
                        <a:buFontTx/>
                        <a:buChar char="-"/>
                      </a:pPr>
                      <a:r>
                        <a:rPr lang="en-US" sz="700" dirty="0">
                          <a:latin typeface="Roboto" panose="02000000000000000000" pitchFamily="2" charset="0"/>
                          <a:ea typeface="Roboto" panose="02000000000000000000" pitchFamily="2" charset="0"/>
                          <a:cs typeface="Roboto" panose="02000000000000000000" pitchFamily="2" charset="0"/>
                          <a:hlinkClick r:id="rId5"/>
                        </a:rPr>
                        <a:t>https://github.com/JeremyvanGorp232189/2025_D/blob/0fe91d618017a18725f0959ecb79bcc9e0d5cbe5/Assessment%20Rubric%20Y2D%202025%20final.xlsx</a:t>
                      </a: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txBody>
                  <a:tcPr>
                    <a:solidFill>
                      <a:srgbClr val="FFFBD3"/>
                    </a:solidFill>
                  </a:tcPr>
                </a:tc>
                <a:tc>
                  <a:txBody>
                    <a:bodyPr/>
                    <a:lstStyle/>
                    <a:p>
                      <a:pPr lvl="0">
                        <a:buNone/>
                      </a:pPr>
                      <a:r>
                        <a:rPr lang="en-US" sz="700" b="1" dirty="0">
                          <a:latin typeface="Roboto" panose="02000000000000000000" pitchFamily="2" charset="0"/>
                          <a:ea typeface="Roboto" panose="02000000000000000000" pitchFamily="2" charset="0"/>
                          <a:cs typeface="Roboto" panose="02000000000000000000" pitchFamily="2" charset="0"/>
                        </a:rPr>
                        <a:t>Provide links here:</a:t>
                      </a: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Pipeline folder: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6"/>
                        </a:rPr>
                        <a:t>https://github.com/BredaUniversityADSAI/2024-25d-fai2-adsai-group-nlp11/tree/dev/CV8/src/training/components</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Monitoring folder:</a:t>
                      </a:r>
                      <a:b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br>
                      <a:b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b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7"/>
                        </a:rPr>
                        <a:t>https://github.com/BredaUniversityADSAI/2024-25d-fai2-adsai-group-nlp11/tree/e65dbc198ecca76aff7a1986aec1a0e2c187d9b7/CV8/src/monitoring</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Readme.md: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8"/>
                        </a:rPr>
                        <a:t>https://github.com/BredaUniversityADSAI/2024-25d-fai2-adsai-group-nlp11/blob/e65dbc198ecca76aff7a1986aec1a0e2c187d9b7/CV8/src/readme.md</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Pipeline files: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Compare.py: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9"/>
                        </a:rPr>
                        <a:t>https://github.com/BredaUniversityADSAI/2024-25d-fai2-adsai-group-nlp11/blob/e65dbc198ecca76aff7a1986aec1a0e2c187d9b7/CV8/src/training/components/compare.py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err="1">
                          <a:solidFill>
                            <a:srgbClr val="000000"/>
                          </a:solidFill>
                          <a:latin typeface="Roboto" panose="02000000000000000000" pitchFamily="2" charset="0"/>
                          <a:ea typeface="Roboto" panose="02000000000000000000" pitchFamily="2" charset="0"/>
                          <a:cs typeface="Roboto" panose="02000000000000000000" pitchFamily="2" charset="0"/>
                        </a:rPr>
                        <a:t>Environment.yml</a:t>
                      </a: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0"/>
                        </a:rPr>
                        <a:t>https://github.com/BredaUniversityADSAI/2024-25d-fai2-adsai-group-nlp11/blob/e65dbc198ecca76aff7a1986aec1a0e2c187d9b7/CV8/src/training/components/environment.yml</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Evaluate.py:</a:t>
                      </a:r>
                      <a:b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b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1"/>
                        </a:rPr>
                        <a:t>https://github.com/BredaUniversityADSAI/2024-25d-fai2-adsai-group-nlp11/blob/e65dbc198ecca76aff7a1986aec1a0e2c187d9b7/CV8/src/training/components/evaluate.py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Preprocess.py: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2"/>
                        </a:rPr>
                        <a:t>https://github.com/BredaUniversityADSAI/2024-25d-fai2-adsai-group-nlp11/blob/e65dbc198ecca76aff7a1986aec1a0e2c187d9b7/CV8/src/training/components/preprocess.py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Register.py: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3"/>
                        </a:rPr>
                        <a:t>https://github.com/BredaUniversityADSAI/2024-25d-fai2-adsai-group-nlp11/blob/e65dbc198ecca76aff7a1986aec1a0e2c187d9b7/CV8/src/training/components/register.py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Setup_monitoring.py: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4"/>
                        </a:rPr>
                        <a:t>https://github.com/BredaUniversityADSAI/2024-25d-fai2-adsai-group-nlp11/blob/e65dbc198ecca76aff7a1986aec1a0e2c187d9b7/CV8/src/training/components/setup_monitoring.py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Train.py: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5"/>
                        </a:rPr>
                        <a:t>https://github.com/BredaUniversityADSAI/2024-25d-fai2-adsai-group-nlp11/blob/e65dbc198ecca76aff7a1986aec1a0e2c187d9b7/CV8/src/training/components/train.py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Train_hpo.py: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6"/>
                        </a:rPr>
                        <a:t>https://github.com/BredaUniversityADSAI/2024-25d-fai2-adsai-group-nlp11/blob/e65dbc198ecca76aff7a1986aec1a0e2c187d9b7/CV8/src/training/components/train_hpo.py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err="1">
                          <a:solidFill>
                            <a:srgbClr val="000000"/>
                          </a:solidFill>
                          <a:latin typeface="Roboto" panose="02000000000000000000" pitchFamily="2" charset="0"/>
                          <a:ea typeface="Roboto" panose="02000000000000000000" pitchFamily="2" charset="0"/>
                          <a:cs typeface="Roboto" panose="02000000000000000000" pitchFamily="2" charset="0"/>
                        </a:rPr>
                        <a:t>Train_hpo.yml</a:t>
                      </a: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7"/>
                        </a:rPr>
                        <a:t>https://github.com/BredaUniversityADSAI/2024-25d-fai2-adsai-group-nlp11/blob/e65dbc198ecca76aff7a1986aec1a0e2c187d9b7/CV8/src/training/components/train_hpo.yml</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a:t>
                      </a:r>
                    </a:p>
                    <a:p>
                      <a:pPr lvl="0">
                        <a:buNone/>
                      </a:pPr>
                      <a:r>
                        <a:rPr lang="en-US" sz="700" b="1" dirty="0">
                          <a:latin typeface="Roboto" panose="02000000000000000000" pitchFamily="2" charset="0"/>
                          <a:ea typeface="Roboto" panose="02000000000000000000" pitchFamily="2" charset="0"/>
                          <a:cs typeface="Roboto" panose="02000000000000000000" pitchFamily="2" charset="0"/>
                        </a:rPr>
                        <a:t>Monitoring files:</a:t>
                      </a: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err="1">
                          <a:latin typeface="Roboto" panose="02000000000000000000" pitchFamily="2" charset="0"/>
                          <a:ea typeface="Roboto" panose="02000000000000000000" pitchFamily="2" charset="0"/>
                          <a:cs typeface="Roboto" panose="02000000000000000000" pitchFamily="2" charset="0"/>
                        </a:rPr>
                        <a:t>Dockerfile</a:t>
                      </a:r>
                      <a:r>
                        <a:rPr lang="en-US" sz="700" b="1" dirty="0">
                          <a:latin typeface="Roboto" panose="02000000000000000000" pitchFamily="2" charset="0"/>
                          <a:ea typeface="Roboto" panose="02000000000000000000" pitchFamily="2" charset="0"/>
                          <a:cs typeface="Roboto" panose="02000000000000000000" pitchFamily="2" charset="0"/>
                        </a:rPr>
                        <a:t>:</a:t>
                      </a:r>
                    </a:p>
                    <a:p>
                      <a:pPr lvl="0">
                        <a:buNone/>
                      </a:pPr>
                      <a:r>
                        <a:rPr lang="en-US" sz="700" b="1" dirty="0">
                          <a:latin typeface="Roboto" panose="02000000000000000000" pitchFamily="2" charset="0"/>
                          <a:ea typeface="Roboto" panose="02000000000000000000" pitchFamily="2" charset="0"/>
                          <a:cs typeface="Roboto" panose="02000000000000000000" pitchFamily="2" charset="0"/>
                          <a:hlinkClick r:id="rId18"/>
                        </a:rPr>
                        <a:t>https://github.com/BredaUniversityADSAI/2024-25d-fai2-adsai-group-nlp11/blob/e65dbc198ecca76aff7a1986aec1a0e2c187d9b7/CV8/src/monitoring/Dockerfile</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App.py</a:t>
                      </a:r>
                      <a:br>
                        <a:rPr lang="en-US" sz="700" b="1" dirty="0">
                          <a:latin typeface="Roboto" panose="02000000000000000000" pitchFamily="2" charset="0"/>
                          <a:ea typeface="Roboto" panose="02000000000000000000" pitchFamily="2" charset="0"/>
                          <a:cs typeface="Roboto" panose="02000000000000000000" pitchFamily="2" charset="0"/>
                        </a:rPr>
                      </a:br>
                      <a:r>
                        <a:rPr lang="en-US" sz="700" b="1" dirty="0">
                          <a:latin typeface="Roboto" panose="02000000000000000000" pitchFamily="2" charset="0"/>
                          <a:ea typeface="Roboto" panose="02000000000000000000" pitchFamily="2" charset="0"/>
                          <a:cs typeface="Roboto" panose="02000000000000000000" pitchFamily="2" charset="0"/>
                          <a:hlinkClick r:id="rId19"/>
                        </a:rPr>
                        <a:t>https://github.com/BredaUniversityADSAI/2024-25d-fai2-adsai-group-nlp11/blob/e65dbc198ecca76aff7a1986aec1a0e2c187d9b7/CV8/src/monitoring/app.py</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Deploy.py</a:t>
                      </a:r>
                    </a:p>
                    <a:p>
                      <a:pPr lvl="0">
                        <a:buNone/>
                      </a:pPr>
                      <a:r>
                        <a:rPr lang="en-US" sz="700" b="1" dirty="0">
                          <a:latin typeface="Roboto" panose="02000000000000000000" pitchFamily="2" charset="0"/>
                          <a:ea typeface="Roboto" panose="02000000000000000000" pitchFamily="2" charset="0"/>
                          <a:cs typeface="Roboto" panose="02000000000000000000" pitchFamily="2" charset="0"/>
                          <a:hlinkClick r:id="rId20"/>
                        </a:rPr>
                        <a:t>https://github.com/BredaUniversityADSAI/2024-25d-fai2-adsai-group-nlp11/blob/e65dbc198ecca76aff7a1986aec1a0e2c187d9b7/CV8/src/monitoring/deploy.py</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tc>
                  <a:txBody>
                    <a:bodyPr/>
                    <a:lstStyle/>
                    <a:p>
                      <a:pPr lvl="0">
                        <a:buNone/>
                      </a:pPr>
                      <a:r>
                        <a:rPr lang="en-US" sz="700" b="1" dirty="0">
                          <a:latin typeface="Roboto" panose="02000000000000000000" pitchFamily="2" charset="0"/>
                          <a:ea typeface="Roboto" panose="02000000000000000000" pitchFamily="2" charset="0"/>
                          <a:cs typeface="Roboto" panose="02000000000000000000" pitchFamily="2" charset="0"/>
                        </a:rPr>
                        <a:t>Provide links here:</a:t>
                      </a: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Pipeline folder: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6"/>
                        </a:rPr>
                        <a:t>https://github.com/BredaUniversityADSAI/2024-25d-fai2-adsai-group-nlp11/tree/dev/CV8/src/training/components</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Monitoring folder:</a:t>
                      </a:r>
                      <a:b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br>
                      <a:b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b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7"/>
                        </a:rPr>
                        <a:t>https://github.com/BredaUniversityADSAI/2024-25d-fai2-adsai-group-nlp11/tree/e65dbc198ecca76aff7a1986aec1a0e2c187d9b7/CV8/src/monitoring</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Readme.md: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8"/>
                        </a:rPr>
                        <a:t>https://github.com/BredaUniversityADSAI/2024-25d-fai2-adsai-group-nlp11/blob/e65dbc198ecca76aff7a1986aec1a0e2c187d9b7/CV8/src/readme.md</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Pipeline files: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Compare.py: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9"/>
                        </a:rPr>
                        <a:t>https://github.com/BredaUniversityADSAI/2024-25d-fai2-adsai-group-nlp11/blob/e65dbc198ecca76aff7a1986aec1a0e2c187d9b7/CV8/src/training/components/compare.py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err="1">
                          <a:solidFill>
                            <a:srgbClr val="000000"/>
                          </a:solidFill>
                          <a:latin typeface="Roboto" panose="02000000000000000000" pitchFamily="2" charset="0"/>
                          <a:ea typeface="Roboto" panose="02000000000000000000" pitchFamily="2" charset="0"/>
                          <a:cs typeface="Roboto" panose="02000000000000000000" pitchFamily="2" charset="0"/>
                        </a:rPr>
                        <a:t>Environment.yml</a:t>
                      </a: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0"/>
                        </a:rPr>
                        <a:t>https://github.com/BredaUniversityADSAI/2024-25d-fai2-adsai-group-nlp11/blob/e65dbc198ecca76aff7a1986aec1a0e2c187d9b7/CV8/src/training/components/environment.yml</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Evaluate.py:</a:t>
                      </a:r>
                      <a:b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b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1"/>
                        </a:rPr>
                        <a:t>https://github.com/BredaUniversityADSAI/2024-25d-fai2-adsai-group-nlp11/blob/e65dbc198ecca76aff7a1986aec1a0e2c187d9b7/CV8/src/training/components/evaluate.py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Preprocess.py: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2"/>
                        </a:rPr>
                        <a:t>https://github.com/BredaUniversityADSAI/2024-25d-fai2-adsai-group-nlp11/blob/e65dbc198ecca76aff7a1986aec1a0e2c187d9b7/CV8/src/training/components/preprocess.py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Register.py: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3"/>
                        </a:rPr>
                        <a:t>https://github.com/BredaUniversityADSAI/2024-25d-fai2-adsai-group-nlp11/blob/e65dbc198ecca76aff7a1986aec1a0e2c187d9b7/CV8/src/training/components/register.py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Setup_monitoring.py: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4"/>
                        </a:rPr>
                        <a:t>https://github.com/BredaUniversityADSAI/2024-25d-fai2-adsai-group-nlp11/blob/e65dbc198ecca76aff7a1986aec1a0e2c187d9b7/CV8/src/training/components/setup_monitoring.py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Train.py: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5"/>
                        </a:rPr>
                        <a:t>https://github.com/BredaUniversityADSAI/2024-25d-fai2-adsai-group-nlp11/blob/e65dbc198ecca76aff7a1986aec1a0e2c187d9b7/CV8/src/training/components/train.py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Train_hpo.py: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6"/>
                        </a:rPr>
                        <a:t>https://github.com/BredaUniversityADSAI/2024-25d-fai2-adsai-group-nlp11/blob/e65dbc198ecca76aff7a1986aec1a0e2c187d9b7/CV8/src/training/components/train_hpo.py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err="1">
                          <a:solidFill>
                            <a:srgbClr val="000000"/>
                          </a:solidFill>
                          <a:latin typeface="Roboto" panose="02000000000000000000" pitchFamily="2" charset="0"/>
                          <a:ea typeface="Roboto" panose="02000000000000000000" pitchFamily="2" charset="0"/>
                          <a:cs typeface="Roboto" panose="02000000000000000000" pitchFamily="2" charset="0"/>
                        </a:rPr>
                        <a:t>Train_hpo.yml</a:t>
                      </a: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7"/>
                        </a:rPr>
                        <a:t>https://github.com/BredaUniversityADSAI/2024-25d-fai2-adsai-group-nlp11/blob/e65dbc198ecca76aff7a1986aec1a0e2c187d9b7/CV8/src/training/components/train_hpo.yml</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a:t>
                      </a:r>
                    </a:p>
                    <a:p>
                      <a:pPr lvl="0">
                        <a:buNone/>
                      </a:pPr>
                      <a:r>
                        <a:rPr lang="en-US" sz="700" b="1" dirty="0">
                          <a:latin typeface="Roboto" panose="02000000000000000000" pitchFamily="2" charset="0"/>
                          <a:ea typeface="Roboto" panose="02000000000000000000" pitchFamily="2" charset="0"/>
                          <a:cs typeface="Roboto" panose="02000000000000000000" pitchFamily="2" charset="0"/>
                        </a:rPr>
                        <a:t>Monitoring files:</a:t>
                      </a: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err="1">
                          <a:latin typeface="Roboto" panose="02000000000000000000" pitchFamily="2" charset="0"/>
                          <a:ea typeface="Roboto" panose="02000000000000000000" pitchFamily="2" charset="0"/>
                          <a:cs typeface="Roboto" panose="02000000000000000000" pitchFamily="2" charset="0"/>
                        </a:rPr>
                        <a:t>Dockerfile</a:t>
                      </a:r>
                      <a:r>
                        <a:rPr lang="en-US" sz="700" b="1" dirty="0">
                          <a:latin typeface="Roboto" panose="02000000000000000000" pitchFamily="2" charset="0"/>
                          <a:ea typeface="Roboto" panose="02000000000000000000" pitchFamily="2" charset="0"/>
                          <a:cs typeface="Roboto" panose="02000000000000000000" pitchFamily="2" charset="0"/>
                        </a:rPr>
                        <a:t>:</a:t>
                      </a:r>
                    </a:p>
                    <a:p>
                      <a:pPr lvl="0">
                        <a:buNone/>
                      </a:pPr>
                      <a:r>
                        <a:rPr lang="en-US" sz="700" b="1" dirty="0">
                          <a:latin typeface="Roboto" panose="02000000000000000000" pitchFamily="2" charset="0"/>
                          <a:ea typeface="Roboto" panose="02000000000000000000" pitchFamily="2" charset="0"/>
                          <a:cs typeface="Roboto" panose="02000000000000000000" pitchFamily="2" charset="0"/>
                          <a:hlinkClick r:id="rId18"/>
                        </a:rPr>
                        <a:t>https://github.com/BredaUniversityADSAI/2024-25d-fai2-adsai-group-nlp11/blob/e65dbc198ecca76aff7a1986aec1a0e2c187d9b7/CV8/src/monitoring/Dockerfile</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App.py</a:t>
                      </a:r>
                      <a:br>
                        <a:rPr lang="en-US" sz="700" b="1" dirty="0">
                          <a:latin typeface="Roboto" panose="02000000000000000000" pitchFamily="2" charset="0"/>
                          <a:ea typeface="Roboto" panose="02000000000000000000" pitchFamily="2" charset="0"/>
                          <a:cs typeface="Roboto" panose="02000000000000000000" pitchFamily="2" charset="0"/>
                        </a:rPr>
                      </a:br>
                      <a:r>
                        <a:rPr lang="en-US" sz="700" b="1" dirty="0">
                          <a:latin typeface="Roboto" panose="02000000000000000000" pitchFamily="2" charset="0"/>
                          <a:ea typeface="Roboto" panose="02000000000000000000" pitchFamily="2" charset="0"/>
                          <a:cs typeface="Roboto" panose="02000000000000000000" pitchFamily="2" charset="0"/>
                          <a:hlinkClick r:id="rId19"/>
                        </a:rPr>
                        <a:t>https://github.com/BredaUniversityADSAI/2024-25d-fai2-adsai-group-nlp11/blob/e65dbc198ecca76aff7a1986aec1a0e2c187d9b7/CV8/src/monitoring/app.py</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Deploy.py</a:t>
                      </a:r>
                    </a:p>
                    <a:p>
                      <a:pPr lvl="0">
                        <a:buNone/>
                      </a:pPr>
                      <a:r>
                        <a:rPr lang="en-US" sz="700" b="1" dirty="0">
                          <a:latin typeface="Roboto" panose="02000000000000000000" pitchFamily="2" charset="0"/>
                          <a:ea typeface="Roboto" panose="02000000000000000000" pitchFamily="2" charset="0"/>
                          <a:cs typeface="Roboto" panose="02000000000000000000" pitchFamily="2" charset="0"/>
                          <a:hlinkClick r:id="rId20"/>
                        </a:rPr>
                        <a:t>https://github.com/BredaUniversityADSAI/2024-25d-fai2-adsai-group-nlp11/blob/e65dbc198ecca76aff7a1986aec1a0e2c187d9b7/CV8/src/monitoring/deploy.py</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txBody>
                  <a:tcPr>
                    <a:solidFill>
                      <a:srgbClr val="F5C1A8"/>
                    </a:solidFill>
                  </a:tcPr>
                </a:tc>
                <a:extLst>
                  <a:ext uri="{0D108BD9-81ED-4DB2-BD59-A6C34878D82A}">
                    <a16:rowId xmlns:a16="http://schemas.microsoft.com/office/drawing/2014/main" val="740005107"/>
                  </a:ext>
                </a:extLst>
              </a:tr>
            </a:tbl>
          </a:graphicData>
        </a:graphic>
      </p:graphicFrame>
    </p:spTree>
    <p:extLst>
      <p:ext uri="{BB962C8B-B14F-4D97-AF65-F5344CB8AC3E}">
        <p14:creationId xmlns:p14="http://schemas.microsoft.com/office/powerpoint/2010/main" val="32705869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2">
          <a:extLst>
            <a:ext uri="{FF2B5EF4-FFF2-40B4-BE49-F238E27FC236}">
              <a16:creationId xmlns:a16="http://schemas.microsoft.com/office/drawing/2014/main" id="{F53F2113-1082-5FEF-8CB2-28D3FF123FA9}"/>
            </a:ext>
          </a:extLst>
        </p:cNvPr>
        <p:cNvGrpSpPr/>
        <p:nvPr/>
      </p:nvGrpSpPr>
      <p:grpSpPr>
        <a:xfrm>
          <a:off x="0" y="0"/>
          <a:ext cx="0" cy="0"/>
          <a:chOff x="0" y="0"/>
          <a:chExt cx="0" cy="0"/>
        </a:xfrm>
      </p:grpSpPr>
      <p:sp>
        <p:nvSpPr>
          <p:cNvPr id="363" name="Google Shape;363;p39">
            <a:extLst>
              <a:ext uri="{FF2B5EF4-FFF2-40B4-BE49-F238E27FC236}">
                <a16:creationId xmlns:a16="http://schemas.microsoft.com/office/drawing/2014/main" id="{DEDD5D99-970D-6658-065B-9147ADDF48C4}"/>
              </a:ext>
            </a:extLst>
          </p:cNvPr>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a:t>
            </a:r>
            <a:r>
              <a:rPr lang="en-NL" dirty="0"/>
              <a:t>9</a:t>
            </a:r>
            <a:endParaRPr dirty="0"/>
          </a:p>
        </p:txBody>
      </p:sp>
      <p:sp>
        <p:nvSpPr>
          <p:cNvPr id="364" name="Google Shape;364;p39">
            <a:extLst>
              <a:ext uri="{FF2B5EF4-FFF2-40B4-BE49-F238E27FC236}">
                <a16:creationId xmlns:a16="http://schemas.microsoft.com/office/drawing/2014/main" id="{2D31BC50-E978-EAA4-F164-D5CFF20AB6F7}"/>
              </a:ext>
            </a:extLst>
          </p:cNvPr>
          <p:cNvSpPr txBox="1">
            <a:spLocks noGrp="1"/>
          </p:cNvSpPr>
          <p:nvPr>
            <p:ph type="subTitle" idx="1"/>
          </p:nvPr>
        </p:nvSpPr>
        <p:spPr>
          <a:xfrm>
            <a:off x="2054432" y="3248481"/>
            <a:ext cx="6400800" cy="992126"/>
          </a:xfrm>
          <a:prstGeom prst="rect">
            <a:avLst/>
          </a:prstGeom>
        </p:spPr>
        <p:txBody>
          <a:bodyPr spcFirstLastPara="1" wrap="square" lIns="91425" tIns="91425" rIns="91425" bIns="91425" anchor="ctr" anchorCtr="0">
            <a:noAutofit/>
          </a:bodyPr>
          <a:lstStyle/>
          <a:p>
            <a:pPr marL="0" indent="0"/>
            <a:r>
              <a:rPr lang="en-GB" sz="1000" dirty="0"/>
              <a:t>The student can develop a prototype using an iterative cycle, explicitly involving stakeholders, and implement applications within an (existing) architecture. </a:t>
            </a:r>
          </a:p>
        </p:txBody>
      </p:sp>
      <p:sp>
        <p:nvSpPr>
          <p:cNvPr id="365" name="Google Shape;365;p39">
            <a:extLst>
              <a:ext uri="{FF2B5EF4-FFF2-40B4-BE49-F238E27FC236}">
                <a16:creationId xmlns:a16="http://schemas.microsoft.com/office/drawing/2014/main" id="{3BF6AA00-7FEE-6CB5-87EA-C20A9AA5EAEA}"/>
              </a:ext>
            </a:extLst>
          </p:cNvPr>
          <p:cNvSpPr txBox="1">
            <a:spLocks noGrp="1"/>
          </p:cNvSpPr>
          <p:nvPr>
            <p:ph type="subTitle" idx="2"/>
          </p:nvPr>
        </p:nvSpPr>
        <p:spPr>
          <a:xfrm>
            <a:off x="2629317" y="2473577"/>
            <a:ext cx="5486400" cy="685800"/>
          </a:xfrm>
          <a:prstGeom prst="rect">
            <a:avLst/>
          </a:prstGeom>
        </p:spPr>
        <p:txBody>
          <a:bodyPr spcFirstLastPara="1" wrap="square" lIns="91425" tIns="91425" rIns="91425" bIns="91425" anchor="ctr" anchorCtr="0">
            <a:noAutofit/>
          </a:bodyPr>
          <a:lstStyle/>
          <a:p>
            <a:pPr marL="0" indent="0" algn="ctr"/>
            <a:r>
              <a:rPr lang="en" sz="3000" dirty="0"/>
              <a:t>Design, Prototyping and Implementation</a:t>
            </a:r>
          </a:p>
        </p:txBody>
      </p:sp>
    </p:spTree>
    <p:extLst>
      <p:ext uri="{BB962C8B-B14F-4D97-AF65-F5344CB8AC3E}">
        <p14:creationId xmlns:p14="http://schemas.microsoft.com/office/powerpoint/2010/main" val="6802873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2">
          <a:extLst>
            <a:ext uri="{FF2B5EF4-FFF2-40B4-BE49-F238E27FC236}">
              <a16:creationId xmlns:a16="http://schemas.microsoft.com/office/drawing/2014/main" id="{E88424D9-6AAF-84DF-BB16-9CE1770924F9}"/>
            </a:ext>
          </a:extLst>
        </p:cNvPr>
        <p:cNvGrpSpPr/>
        <p:nvPr/>
      </p:nvGrpSpPr>
      <p:grpSpPr>
        <a:xfrm>
          <a:off x="0" y="0"/>
          <a:ext cx="0" cy="0"/>
          <a:chOff x="0" y="0"/>
          <a:chExt cx="0" cy="0"/>
        </a:xfrm>
      </p:grpSpPr>
      <p:sp>
        <p:nvSpPr>
          <p:cNvPr id="393" name="Google Shape;393;p42">
            <a:extLst>
              <a:ext uri="{FF2B5EF4-FFF2-40B4-BE49-F238E27FC236}">
                <a16:creationId xmlns:a16="http://schemas.microsoft.com/office/drawing/2014/main" id="{7FCE9C10-02A8-62A8-78F5-6CDFF0D2BB5E}"/>
              </a:ext>
            </a:extLst>
          </p:cNvPr>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a:t>
            </a:r>
            <a:r>
              <a:rPr lang="en-NL" dirty="0"/>
              <a:t>9</a:t>
            </a:r>
            <a:endParaRPr dirty="0"/>
          </a:p>
        </p:txBody>
      </p:sp>
      <p:sp>
        <p:nvSpPr>
          <p:cNvPr id="394" name="Google Shape;394;p42">
            <a:extLst>
              <a:ext uri="{FF2B5EF4-FFF2-40B4-BE49-F238E27FC236}">
                <a16:creationId xmlns:a16="http://schemas.microsoft.com/office/drawing/2014/main" id="{062AEB2E-93B9-2E26-D840-BB7EE0EFF698}"/>
              </a:ext>
            </a:extLst>
          </p:cNvPr>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NL"/>
              <a:t>1</a:t>
            </a:r>
            <a:r>
              <a:rPr lang="en"/>
              <a:t>/</a:t>
            </a:r>
            <a:r>
              <a:rPr lang="en-NL"/>
              <a:t>1</a:t>
            </a:r>
            <a:endParaRPr/>
          </a:p>
        </p:txBody>
      </p:sp>
      <p:sp>
        <p:nvSpPr>
          <p:cNvPr id="396" name="Google Shape;396;p42">
            <a:extLst>
              <a:ext uri="{FF2B5EF4-FFF2-40B4-BE49-F238E27FC236}">
                <a16:creationId xmlns:a16="http://schemas.microsoft.com/office/drawing/2014/main" id="{207AC102-27ED-790F-5A64-2EB5882FB215}"/>
              </a:ext>
            </a:extLst>
          </p:cNvPr>
          <p:cNvSpPr txBox="1">
            <a:spLocks noGrp="1"/>
          </p:cNvSpPr>
          <p:nvPr>
            <p:ph type="title" idx="3"/>
          </p:nvPr>
        </p:nvSpPr>
        <p:spPr>
          <a:xfrm>
            <a:off x="2049461" y="0"/>
            <a:ext cx="6577962" cy="576000"/>
          </a:xfrm>
          <a:prstGeom prst="rect">
            <a:avLst/>
          </a:prstGeom>
        </p:spPr>
        <p:txBody>
          <a:bodyPr spcFirstLastPara="1" wrap="square" lIns="91425" tIns="91425" rIns="91425" bIns="91425" anchor="ctr" anchorCtr="0">
            <a:noAutofit/>
          </a:bodyPr>
          <a:lstStyle/>
          <a:p>
            <a:r>
              <a:rPr lang="en-GB" i="0" dirty="0"/>
              <a:t>The student can develop a prototype using an iterative cycle, explicitly involving stakeholders, and implement applications within an (existing) architecture. </a:t>
            </a:r>
            <a:endParaRPr lang="en-GB" dirty="0"/>
          </a:p>
        </p:txBody>
      </p:sp>
      <p:sp>
        <p:nvSpPr>
          <p:cNvPr id="397" name="Google Shape;397;p42">
            <a:extLst>
              <a:ext uri="{FF2B5EF4-FFF2-40B4-BE49-F238E27FC236}">
                <a16:creationId xmlns:a16="http://schemas.microsoft.com/office/drawing/2014/main" id="{AB6D9D3D-F062-87D9-9A00-946BB728D631}"/>
              </a:ext>
            </a:extLst>
          </p:cNvPr>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NL" dirty="0"/>
              <a:t>9</a:t>
            </a:r>
            <a:r>
              <a:rPr lang="en" dirty="0"/>
              <a:t>.3</a:t>
            </a:r>
            <a:endParaRPr dirty="0"/>
          </a:p>
        </p:txBody>
      </p:sp>
      <p:sp>
        <p:nvSpPr>
          <p:cNvPr id="398" name="Google Shape;398;p42">
            <a:extLst>
              <a:ext uri="{FF2B5EF4-FFF2-40B4-BE49-F238E27FC236}">
                <a16:creationId xmlns:a16="http://schemas.microsoft.com/office/drawing/2014/main" id="{A69655A9-D931-FFF0-D039-58DBB5E233EF}"/>
              </a:ext>
            </a:extLst>
          </p:cNvPr>
          <p:cNvSpPr txBox="1">
            <a:spLocks noGrp="1"/>
          </p:cNvSpPr>
          <p:nvPr>
            <p:ph type="title" idx="5"/>
          </p:nvPr>
        </p:nvSpPr>
        <p:spPr>
          <a:xfrm>
            <a:off x="845549" y="576000"/>
            <a:ext cx="8001568" cy="493800"/>
          </a:xfrm>
          <a:prstGeom prst="rect">
            <a:avLst/>
          </a:prstGeom>
        </p:spPr>
        <p:txBody>
          <a:bodyPr spcFirstLastPara="1" wrap="square" lIns="91425" tIns="91425" rIns="91425" bIns="91425" anchor="ctr" anchorCtr="0">
            <a:noAutofit/>
          </a:bodyPr>
          <a:lstStyle/>
          <a:p>
            <a:r>
              <a:rPr lang="en-GB" i="0" dirty="0"/>
              <a:t>The student demonstrates the ability to produce high quality code that adheres to industry standards. The code is packaged in such a way that it can be used by stakeholders outside of the development environment.</a:t>
            </a:r>
            <a:endParaRPr lang="en-US" i="0" dirty="0"/>
          </a:p>
        </p:txBody>
      </p:sp>
      <p:sp>
        <p:nvSpPr>
          <p:cNvPr id="399" name="Google Shape;399;p42">
            <a:extLst>
              <a:ext uri="{FF2B5EF4-FFF2-40B4-BE49-F238E27FC236}">
                <a16:creationId xmlns:a16="http://schemas.microsoft.com/office/drawing/2014/main" id="{28EAD311-D892-6EC3-5060-8BEB382A820E}"/>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GB" sz="900" dirty="0"/>
              <a:t>Design, Prototyping and Implementation </a:t>
            </a:r>
            <a:endParaRPr sz="900" dirty="0"/>
          </a:p>
        </p:txBody>
      </p:sp>
      <p:graphicFrame>
        <p:nvGraphicFramePr>
          <p:cNvPr id="3" name="Table 4">
            <a:extLst>
              <a:ext uri="{FF2B5EF4-FFF2-40B4-BE49-F238E27FC236}">
                <a16:creationId xmlns:a16="http://schemas.microsoft.com/office/drawing/2014/main" id="{54B01B88-A803-3B46-09BA-AB535B24A429}"/>
              </a:ext>
            </a:extLst>
          </p:cNvPr>
          <p:cNvGraphicFramePr>
            <a:graphicFrameLocks noGrp="1"/>
          </p:cNvGraphicFramePr>
          <p:nvPr>
            <p:extLst>
              <p:ext uri="{D42A27DB-BD31-4B8C-83A1-F6EECF244321}">
                <p14:modId xmlns:p14="http://schemas.microsoft.com/office/powerpoint/2010/main" val="1184660605"/>
              </p:ext>
            </p:extLst>
          </p:nvPr>
        </p:nvGraphicFramePr>
        <p:xfrm>
          <a:off x="0" y="1069800"/>
          <a:ext cx="9144000" cy="12409481"/>
        </p:xfrm>
        <a:graphic>
          <a:graphicData uri="http://schemas.openxmlformats.org/drawingml/2006/table">
            <a:tbl>
              <a:tblPr firstRow="1" bandRow="1">
                <a:tableStyleId>{764D4AE7-FFBC-431D-9275-528F30A785D3}</a:tableStyleId>
              </a:tblPr>
              <a:tblGrid>
                <a:gridCol w="1819150">
                  <a:extLst>
                    <a:ext uri="{9D8B030D-6E8A-4147-A177-3AD203B41FA5}">
                      <a16:colId xmlns:a16="http://schemas.microsoft.com/office/drawing/2014/main" val="3534130133"/>
                    </a:ext>
                  </a:extLst>
                </a:gridCol>
                <a:gridCol w="2261854">
                  <a:extLst>
                    <a:ext uri="{9D8B030D-6E8A-4147-A177-3AD203B41FA5}">
                      <a16:colId xmlns:a16="http://schemas.microsoft.com/office/drawing/2014/main" val="3367927302"/>
                    </a:ext>
                  </a:extLst>
                </a:gridCol>
                <a:gridCol w="2534453">
                  <a:extLst>
                    <a:ext uri="{9D8B030D-6E8A-4147-A177-3AD203B41FA5}">
                      <a16:colId xmlns:a16="http://schemas.microsoft.com/office/drawing/2014/main" val="3466084504"/>
                    </a:ext>
                  </a:extLst>
                </a:gridCol>
                <a:gridCol w="2528543">
                  <a:extLst>
                    <a:ext uri="{9D8B030D-6E8A-4147-A177-3AD203B41FA5}">
                      <a16:colId xmlns:a16="http://schemas.microsoft.com/office/drawing/2014/main" val="2514858810"/>
                    </a:ext>
                  </a:extLst>
                </a:gridCol>
              </a:tblGrid>
              <a:tr h="348334">
                <a:tc>
                  <a:txBody>
                    <a:bodyPr/>
                    <a:lstStyle/>
                    <a:p>
                      <a:pPr algn="ctr"/>
                      <a:endParaRPr lang="en-GB" sz="800" b="1" dirty="0">
                        <a:latin typeface="Roboto" panose="02000000000000000000" pitchFamily="2" charset="0"/>
                        <a:ea typeface="Roboto" panose="02000000000000000000" pitchFamily="2" charset="0"/>
                        <a:cs typeface="Roboto" panose="02000000000000000000" pitchFamily="2" charset="0"/>
                      </a:endParaRPr>
                    </a:p>
                    <a:p>
                      <a:pPr algn="ctr"/>
                      <a:r>
                        <a:rPr lang="en-GB" sz="800" b="1" dirty="0">
                          <a:latin typeface="Roboto" panose="02000000000000000000" pitchFamily="2" charset="0"/>
                          <a:ea typeface="Roboto" panose="02000000000000000000" pitchFamily="2" charset="0"/>
                          <a:cs typeface="Roboto" panose="02000000000000000000" pitchFamily="2" charset="0"/>
                        </a:rPr>
                        <a:t>Pre-requisites</a:t>
                      </a:r>
                      <a:endParaRPr lang="en-NL" sz="800" b="1" dirty="0">
                        <a:latin typeface="Roboto" panose="02000000000000000000" pitchFamily="2" charset="0"/>
                        <a:ea typeface="Roboto" panose="02000000000000000000" pitchFamily="2" charset="0"/>
                        <a:cs typeface="Roboto" panose="02000000000000000000" pitchFamily="2" charset="0"/>
                      </a:endParaRPr>
                    </a:p>
                  </a:txBody>
                  <a:tcPr>
                    <a:solidFill>
                      <a:srgbClr val="FFFBD3"/>
                    </a:solidFill>
                  </a:tcPr>
                </a:tc>
                <a:tc>
                  <a:txBody>
                    <a:bodyPr/>
                    <a:lstStyle/>
                    <a:p>
                      <a:pPr algn="ctr"/>
                      <a:endParaRPr lang="en-GB" sz="800" b="1" dirty="0">
                        <a:latin typeface="Roboto" panose="02000000000000000000" pitchFamily="2" charset="0"/>
                        <a:ea typeface="Roboto" panose="02000000000000000000" pitchFamily="2" charset="0"/>
                        <a:cs typeface="Roboto" panose="02000000000000000000" pitchFamily="2" charset="0"/>
                      </a:endParaRPr>
                    </a:p>
                    <a:p>
                      <a:pPr algn="ctr"/>
                      <a:r>
                        <a:rPr lang="en-GB" sz="800" b="1" dirty="0">
                          <a:latin typeface="Roboto" panose="02000000000000000000" pitchFamily="2" charset="0"/>
                          <a:ea typeface="Roboto" panose="02000000000000000000" pitchFamily="2" charset="0"/>
                          <a:cs typeface="Roboto" panose="02000000000000000000" pitchFamily="2" charset="0"/>
                        </a:rPr>
                        <a:t>A: 5 points</a:t>
                      </a:r>
                      <a:endParaRPr lang="en-NL" sz="800" b="1"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tc>
                  <a:txBody>
                    <a:bodyPr/>
                    <a:lstStyle/>
                    <a:p>
                      <a:pPr algn="ctr"/>
                      <a:endParaRPr lang="en-GB" sz="800" b="1" dirty="0">
                        <a:latin typeface="Roboto" panose="02000000000000000000" pitchFamily="2" charset="0"/>
                        <a:ea typeface="Roboto" panose="02000000000000000000" pitchFamily="2" charset="0"/>
                        <a:cs typeface="Roboto" panose="02000000000000000000" pitchFamily="2" charset="0"/>
                      </a:endParaRPr>
                    </a:p>
                    <a:p>
                      <a:pPr algn="ctr"/>
                      <a:r>
                        <a:rPr lang="en-GB" sz="800" b="1" dirty="0">
                          <a:latin typeface="Roboto" panose="02000000000000000000" pitchFamily="2" charset="0"/>
                          <a:ea typeface="Roboto" panose="02000000000000000000" pitchFamily="2" charset="0"/>
                          <a:cs typeface="Roboto" panose="02000000000000000000" pitchFamily="2" charset="0"/>
                        </a:rPr>
                        <a:t>B: 5 points</a:t>
                      </a:r>
                      <a:endParaRPr lang="en-NL" sz="800" b="1" dirty="0">
                        <a:latin typeface="Roboto" panose="02000000000000000000" pitchFamily="2" charset="0"/>
                        <a:ea typeface="Roboto" panose="02000000000000000000" pitchFamily="2" charset="0"/>
                        <a:cs typeface="Roboto" panose="02000000000000000000" pitchFamily="2" charset="0"/>
                      </a:endParaRPr>
                    </a:p>
                  </a:txBody>
                  <a:tcPr>
                    <a:solidFill>
                      <a:srgbClr val="F5C1A8"/>
                    </a:solidFill>
                  </a:tcPr>
                </a:tc>
                <a:tc>
                  <a:txBody>
                    <a:bodyPr/>
                    <a:lstStyle/>
                    <a:p>
                      <a:pPr algn="ctr"/>
                      <a:endParaRPr lang="en-GB" sz="800" b="1" dirty="0">
                        <a:latin typeface="Roboto" panose="02000000000000000000" pitchFamily="2" charset="0"/>
                        <a:ea typeface="Roboto" panose="02000000000000000000" pitchFamily="2" charset="0"/>
                        <a:cs typeface="Roboto" panose="02000000000000000000" pitchFamily="2" charset="0"/>
                      </a:endParaRPr>
                    </a:p>
                    <a:p>
                      <a:pPr algn="ctr"/>
                      <a:r>
                        <a:rPr lang="en-GB" sz="800" b="1" dirty="0">
                          <a:latin typeface="Roboto" panose="02000000000000000000" pitchFamily="2" charset="0"/>
                          <a:ea typeface="Roboto" panose="02000000000000000000" pitchFamily="2" charset="0"/>
                          <a:cs typeface="Roboto" panose="02000000000000000000" pitchFamily="2" charset="0"/>
                        </a:rPr>
                        <a:t>C: 5 points</a:t>
                      </a:r>
                      <a:endParaRPr lang="en-NL" sz="800" b="1"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extLst>
                  <a:ext uri="{0D108BD9-81ED-4DB2-BD59-A6C34878D82A}">
                    <a16:rowId xmlns:a16="http://schemas.microsoft.com/office/drawing/2014/main" val="1929066760"/>
                  </a:ext>
                </a:extLst>
              </a:tr>
              <a:tr h="981667">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700" dirty="0">
                          <a:latin typeface="Roboto" panose="02000000000000000000" pitchFamily="2" charset="0"/>
                          <a:ea typeface="Roboto" panose="02000000000000000000" pitchFamily="2" charset="0"/>
                          <a:cs typeface="Roboto" panose="02000000000000000000" pitchFamily="2" charset="0"/>
                        </a:rPr>
                        <a:t>The student exhibits professional behaviour during </a:t>
                      </a:r>
                      <a:r>
                        <a:rPr lang="en-GB" sz="700" dirty="0" err="1">
                          <a:latin typeface="Roboto" panose="02000000000000000000" pitchFamily="2" charset="0"/>
                          <a:ea typeface="Roboto" panose="02000000000000000000" pitchFamily="2" charset="0"/>
                          <a:cs typeface="Roboto" panose="02000000000000000000" pitchFamily="2" charset="0"/>
                        </a:rPr>
                        <a:t>DataLab</a:t>
                      </a:r>
                      <a:r>
                        <a:rPr lang="en-GB" sz="700" dirty="0">
                          <a:latin typeface="Roboto" panose="02000000000000000000" pitchFamily="2" charset="0"/>
                          <a:ea typeface="Roboto" panose="02000000000000000000" pitchFamily="2" charset="0"/>
                          <a:cs typeface="Roboto" panose="02000000000000000000" pitchFamily="2" charset="0"/>
                        </a:rPr>
                        <a:t> sessions. Clear individual contribution to this ILO is documented.</a:t>
                      </a:r>
                      <a:endParaRPr lang="en-NL" sz="700" dirty="0">
                        <a:latin typeface="Roboto" panose="02000000000000000000" pitchFamily="2" charset="0"/>
                        <a:ea typeface="Roboto" panose="02000000000000000000" pitchFamily="2" charset="0"/>
                        <a:cs typeface="Roboto" panose="02000000000000000000" pitchFamily="2" charset="0"/>
                      </a:endParaRPr>
                    </a:p>
                  </a:txBody>
                  <a:tcPr>
                    <a:solidFill>
                      <a:srgbClr val="FFFBD3"/>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700" dirty="0">
                          <a:latin typeface="Roboto" panose="02000000000000000000" pitchFamily="2" charset="0"/>
                          <a:ea typeface="Roboto" panose="02000000000000000000" pitchFamily="2" charset="0"/>
                          <a:cs typeface="Roboto" panose="02000000000000000000" pitchFamily="2" charset="0"/>
                        </a:rPr>
                        <a:t>The student demonstrates the ability to write production ready code that adheres to industry standards for readability, logging and error handling and documentation. Code must have function specific doc-strings that enhance clarity and usability. Code should conform to industry standard style guidelines and pass applicable linting and/or formatting checks.</a:t>
                      </a:r>
                      <a:endParaRPr lang="en-NL" sz="700"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tc>
                  <a:txBody>
                    <a:bodyPr/>
                    <a:lstStyle/>
                    <a:p>
                      <a:r>
                        <a:rPr lang="en-GB" sz="700" dirty="0">
                          <a:latin typeface="Roboto" panose="02000000000000000000" pitchFamily="2" charset="0"/>
                          <a:ea typeface="Roboto" panose="02000000000000000000" pitchFamily="2" charset="0"/>
                          <a:cs typeface="Roboto" panose="02000000000000000000" pitchFamily="2" charset="0"/>
                        </a:rPr>
                        <a:t>The student is able to document their code in a clear and professional manner. The documentation must include detailed usage instructions, installation instructions and examples.</a:t>
                      </a:r>
                    </a:p>
                  </a:txBody>
                  <a:tcPr>
                    <a:solidFill>
                      <a:srgbClr val="F5C1A8"/>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700" dirty="0">
                          <a:latin typeface="Roboto" panose="02000000000000000000" pitchFamily="2" charset="0"/>
                          <a:ea typeface="Roboto" panose="02000000000000000000" pitchFamily="2" charset="0"/>
                          <a:cs typeface="Roboto" panose="02000000000000000000" pitchFamily="2" charset="0"/>
                        </a:rPr>
                        <a:t>The student is able to create comprehensive unit tests designed to achieve coverage levels that meet client requirements and ensure code reliability. Tests are written for all key functions and modules. </a:t>
                      </a:r>
                      <a:endParaRPr lang="en-NL" sz="700"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extLst>
                  <a:ext uri="{0D108BD9-81ED-4DB2-BD59-A6C34878D82A}">
                    <a16:rowId xmlns:a16="http://schemas.microsoft.com/office/drawing/2014/main" val="173029964"/>
                  </a:ext>
                </a:extLst>
              </a:tr>
              <a:tr h="1726804">
                <a:tc>
                  <a:txBody>
                    <a:bodyPr/>
                    <a:lstStyle/>
                    <a:p>
                      <a:r>
                        <a:rPr lang="en-GB" sz="800" dirty="0"/>
                        <a:t>I showed professional </a:t>
                      </a:r>
                      <a:r>
                        <a:rPr lang="en-GB" sz="800" dirty="0" err="1"/>
                        <a:t>behavior</a:t>
                      </a:r>
                      <a:r>
                        <a:rPr lang="en-GB" sz="800" dirty="0"/>
                        <a:t> during all </a:t>
                      </a:r>
                      <a:r>
                        <a:rPr lang="en-GB" sz="800" dirty="0" err="1"/>
                        <a:t>DataLab</a:t>
                      </a:r>
                      <a:r>
                        <a:rPr lang="en-GB" sz="800" dirty="0"/>
                        <a:t> sessions through active participation and consistent delivery. My individual work includes the full dashboard, testing notebooks, and documentation.</a:t>
                      </a:r>
                    </a:p>
                  </a:txBody>
                  <a:tcPr>
                    <a:solidFill>
                      <a:srgbClr val="FFFBD3"/>
                    </a:solidFill>
                  </a:tcPr>
                </a:tc>
                <a:tc>
                  <a:txBody>
                    <a:bodyPr/>
                    <a:lstStyle/>
                    <a:p>
                      <a:r>
                        <a:rPr lang="en-GB" sz="800" dirty="0"/>
                        <a:t>I ensured production-level code quality by adding detailed inline documentation at the top of index.html, clearly outlining the functional scope, integration setup, and expected JSON schema. Throughout the HTML structure, all sections are annotated for clarity. In the JavaScript logic, I implemented robust error handling with user feedback for invalid YouTube links and proxy/server failures. This ensures both usability and resilience, in line with industry standards.</a:t>
                      </a:r>
                    </a:p>
                    <a:p>
                      <a:endParaRPr lang="en-NL" sz="700"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tc>
                  <a:txBody>
                    <a:bodyPr/>
                    <a:lstStyle/>
                    <a:p>
                      <a:pPr algn="l" fontAlgn="t"/>
                      <a:r>
                        <a:rPr lang="en-GB" sz="800" dirty="0"/>
                        <a:t>I meet this criterion by providing a complete and professional README.md file that includes clear installation steps, usage instructions, example API outputs, and a structured project overview. Additionally, my index.html file contains a detailed documentation block at the top, explaining the purpose, functionality, and integration flow of the dashboard. Throughout the HTML and JavaScript code, I’ve added clear inline comments and error handling to make the logic easy to follow and maintain. This ensures my code is understandable, usable, and production-ready.</a:t>
                      </a:r>
                      <a:endParaRPr lang="en-NL" sz="700" dirty="0">
                        <a:latin typeface="Roboto" panose="02000000000000000000" pitchFamily="2" charset="0"/>
                        <a:ea typeface="Roboto" panose="02000000000000000000" pitchFamily="2" charset="0"/>
                        <a:cs typeface="Roboto" panose="02000000000000000000" pitchFamily="2" charset="0"/>
                      </a:endParaRPr>
                    </a:p>
                  </a:txBody>
                  <a:tcPr>
                    <a:solidFill>
                      <a:srgbClr val="F5C1A8"/>
                    </a:solidFill>
                  </a:tcPr>
                </a:tc>
                <a:tc>
                  <a:txBody>
                    <a:bodyPr/>
                    <a:lstStyle/>
                    <a:p>
                      <a:r>
                        <a:rPr lang="en-GB" sz="800" dirty="0"/>
                        <a:t>I meet this criterion by developing a structured testing suite for all major components of the </a:t>
                      </a:r>
                      <a:r>
                        <a:rPr lang="en-GB" sz="800" dirty="0" err="1"/>
                        <a:t>EmotionAI</a:t>
                      </a:r>
                      <a:r>
                        <a:rPr lang="en-GB" sz="800" dirty="0"/>
                        <a:t> application. The test files cover classification logic, API </a:t>
                      </a:r>
                      <a:r>
                        <a:rPr lang="en-GB" sz="800" dirty="0" err="1"/>
                        <a:t>behavior</a:t>
                      </a:r>
                      <a:r>
                        <a:rPr lang="en-GB" sz="800" dirty="0"/>
                        <a:t>, model training, documentation completeness, and feedback workflows. All tests use the </a:t>
                      </a:r>
                      <a:r>
                        <a:rPr lang="en-GB" sz="800" dirty="0" err="1"/>
                        <a:t>unittest</a:t>
                      </a:r>
                      <a:r>
                        <a:rPr lang="en-GB" sz="800" dirty="0"/>
                        <a:t> framework, with </a:t>
                      </a:r>
                      <a:r>
                        <a:rPr lang="en-GB" sz="800" dirty="0" err="1"/>
                        <a:t>unittest.mock</a:t>
                      </a:r>
                      <a:r>
                        <a:rPr lang="en-GB" sz="800" dirty="0"/>
                        <a:t> applied where needed to isolate dependencies.</a:t>
                      </a:r>
                    </a:p>
                    <a:p>
                      <a:endParaRPr lang="en-GB" sz="800" dirty="0"/>
                    </a:p>
                    <a:p>
                      <a:r>
                        <a:rPr lang="en-GB" sz="800" dirty="0"/>
                        <a:t>The test coverage includes:</a:t>
                      </a:r>
                    </a:p>
                    <a:p>
                      <a:pPr marL="171450" indent="-171450">
                        <a:buFont typeface="Arial" panose="020B0604020202020204" pitchFamily="34" charset="0"/>
                        <a:buChar char="•"/>
                      </a:pPr>
                      <a:r>
                        <a:rPr lang="en-GB" sz="800" b="1" dirty="0" err="1"/>
                        <a:t>test_emotion_inference_components.ipynb</a:t>
                      </a:r>
                      <a:r>
                        <a:rPr lang="en-GB" sz="800" dirty="0"/>
                        <a:t> – Validates the core logic of the emotion classifier, ensuring each input yields the correct predicted label.</a:t>
                      </a:r>
                    </a:p>
                    <a:p>
                      <a:pPr marL="171450" indent="-171450">
                        <a:buFont typeface="Arial" panose="020B0604020202020204" pitchFamily="34" charset="0"/>
                        <a:buChar char="•"/>
                      </a:pPr>
                      <a:r>
                        <a:rPr lang="en-GB" sz="800" b="1" dirty="0" err="1"/>
                        <a:t>test_feedback_api.ipynb</a:t>
                      </a:r>
                      <a:r>
                        <a:rPr lang="en-GB" sz="800" dirty="0"/>
                        <a:t> – Verifies the correct functioning of feedback submission endpoints, including edge cases and invalid input.</a:t>
                      </a:r>
                    </a:p>
                    <a:p>
                      <a:pPr marL="171450" indent="-171450">
                        <a:buFont typeface="Arial" panose="020B0604020202020204" pitchFamily="34" charset="0"/>
                        <a:buChar char="•"/>
                      </a:pPr>
                      <a:r>
                        <a:rPr lang="en-GB" sz="800" b="1" dirty="0" err="1"/>
                        <a:t>test_main.ipynb</a:t>
                      </a:r>
                      <a:r>
                        <a:rPr lang="en-GB" sz="800" dirty="0"/>
                        <a:t> – Runs integration-like tests on the central orchestrator script to ensure modules interact as expected.</a:t>
                      </a:r>
                    </a:p>
                    <a:p>
                      <a:pPr marL="171450" indent="-171450">
                        <a:buFont typeface="Arial" panose="020B0604020202020204" pitchFamily="34" charset="0"/>
                        <a:buChar char="•"/>
                      </a:pPr>
                      <a:r>
                        <a:rPr lang="en-GB" sz="800" b="1" dirty="0"/>
                        <a:t>test_predictor.py</a:t>
                      </a:r>
                      <a:r>
                        <a:rPr lang="en-GB" sz="800" dirty="0"/>
                        <a:t> – Unit tests for the standalone predictor module, focusing on correct emotion output from raw text input.</a:t>
                      </a:r>
                    </a:p>
                    <a:p>
                      <a:pPr marL="171450" indent="-171450">
                        <a:buFont typeface="Arial" panose="020B0604020202020204" pitchFamily="34" charset="0"/>
                        <a:buChar char="•"/>
                      </a:pPr>
                      <a:r>
                        <a:rPr lang="en-GB" sz="800" b="1" dirty="0" err="1"/>
                        <a:t>test_supporting_files.ipynb</a:t>
                      </a:r>
                      <a:r>
                        <a:rPr lang="en-GB" sz="800" dirty="0"/>
                        <a:t> – Tests helper files and configuration loading, ensuring consistent </a:t>
                      </a:r>
                      <a:r>
                        <a:rPr lang="en-GB" sz="800" dirty="0" err="1"/>
                        <a:t>behavior</a:t>
                      </a:r>
                      <a:r>
                        <a:rPr lang="en-GB" sz="800" dirty="0"/>
                        <a:t> across environments.</a:t>
                      </a:r>
                    </a:p>
                    <a:p>
                      <a:pPr marL="171450" indent="-171450">
                        <a:buFont typeface="Arial" panose="020B0604020202020204" pitchFamily="34" charset="0"/>
                        <a:buChar char="•"/>
                      </a:pPr>
                      <a:r>
                        <a:rPr lang="en-GB" sz="800" b="1" dirty="0" err="1"/>
                        <a:t>test_train_full_pipeline.ipynb</a:t>
                      </a:r>
                      <a:r>
                        <a:rPr lang="en-GB" sz="800" dirty="0"/>
                        <a:t> – Executes a full training flow with mocked data to test model training stability and data pipeline integrity.</a:t>
                      </a:r>
                    </a:p>
                    <a:p>
                      <a:pPr marL="171450" indent="-171450">
                        <a:buFont typeface="Arial" panose="020B0604020202020204" pitchFamily="34" charset="0"/>
                        <a:buChar char="•"/>
                      </a:pPr>
                      <a:r>
                        <a:rPr lang="en-GB" sz="800" b="1" dirty="0" err="1"/>
                        <a:t>test_docs.ipynb</a:t>
                      </a:r>
                      <a:r>
                        <a:rPr lang="en-GB" sz="800" dirty="0"/>
                        <a:t> – Checks that required documentation files exist, are properly structured, and contain valid content — ensuring the project meets professional standards.</a:t>
                      </a:r>
                    </a:p>
                    <a:p>
                      <a:pPr marL="0" indent="0">
                        <a:buFont typeface="Arial" panose="020B0604020202020204" pitchFamily="34" charset="0"/>
                        <a:buNone/>
                      </a:pPr>
                      <a:endParaRPr lang="en-GB" sz="800" dirty="0"/>
                    </a:p>
                    <a:p>
                      <a:r>
                        <a:rPr lang="en-GB" sz="800" dirty="0"/>
                        <a:t>Each test includes assertions for correctness and uses mocking to isolate functionality where external calls or I/O would otherwise interfere. Together, this suite demonstrates a professional and methodical approach to testing that ensures reliability, maintainability, and client trust in the system.</a:t>
                      </a:r>
                    </a:p>
                    <a:p>
                      <a:endParaRPr lang="en-NL" sz="700"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extLst>
                  <a:ext uri="{0D108BD9-81ED-4DB2-BD59-A6C34878D82A}">
                    <a16:rowId xmlns:a16="http://schemas.microsoft.com/office/drawing/2014/main" val="3577151072"/>
                  </a:ext>
                </a:extLst>
              </a:tr>
              <a:tr h="1016894">
                <a:tc>
                  <a:txBody>
                    <a:bodyPr/>
                    <a:lstStyle/>
                    <a:p>
                      <a:pPr lvl="0">
                        <a:buNone/>
                      </a:pPr>
                      <a:r>
                        <a:rPr lang="en-US" sz="700" b="1" dirty="0">
                          <a:latin typeface="Roboto" panose="02000000000000000000" pitchFamily="2" charset="0"/>
                          <a:ea typeface="Roboto" panose="02000000000000000000" pitchFamily="2" charset="0"/>
                          <a:cs typeface="Roboto" panose="02000000000000000000" pitchFamily="2" charset="0"/>
                        </a:rPr>
                        <a:t>Provide links to:</a:t>
                      </a:r>
                    </a:p>
                    <a:p>
                      <a:pPr marL="171450" lvl="0" indent="-171450">
                        <a:buFontTx/>
                        <a:buChar char="-"/>
                      </a:pPr>
                      <a:r>
                        <a:rPr lang="en-US" sz="700" dirty="0">
                          <a:latin typeface="Roboto" panose="02000000000000000000" pitchFamily="2" charset="0"/>
                          <a:ea typeface="Roboto" panose="02000000000000000000" pitchFamily="2" charset="0"/>
                          <a:cs typeface="Roboto" panose="02000000000000000000" pitchFamily="2" charset="0"/>
                        </a:rPr>
                        <a:t>Learning log</a:t>
                      </a:r>
                    </a:p>
                    <a:p>
                      <a:pPr marL="171450" lvl="0" indent="-171450">
                        <a:buFontTx/>
                        <a:buChar char="-"/>
                      </a:pPr>
                      <a:r>
                        <a:rPr lang="en-US" sz="700" dirty="0">
                          <a:latin typeface="Roboto" panose="02000000000000000000" pitchFamily="2" charset="0"/>
                          <a:ea typeface="Roboto" panose="02000000000000000000" pitchFamily="2" charset="0"/>
                          <a:cs typeface="Roboto" panose="02000000000000000000" pitchFamily="2" charset="0"/>
                        </a:rPr>
                        <a:t>Azure </a:t>
                      </a:r>
                      <a:r>
                        <a:rPr lang="en-US" sz="700" dirty="0" err="1">
                          <a:latin typeface="Roboto" panose="02000000000000000000" pitchFamily="2" charset="0"/>
                          <a:ea typeface="Roboto" panose="02000000000000000000" pitchFamily="2" charset="0"/>
                          <a:cs typeface="Roboto" panose="02000000000000000000" pitchFamily="2" charset="0"/>
                        </a:rPr>
                        <a:t>Devops</a:t>
                      </a:r>
                      <a:r>
                        <a:rPr lang="en-US" sz="700" dirty="0">
                          <a:latin typeface="Roboto" panose="02000000000000000000" pitchFamily="2" charset="0"/>
                          <a:ea typeface="Roboto" panose="02000000000000000000" pitchFamily="2" charset="0"/>
                          <a:cs typeface="Roboto" panose="02000000000000000000" pitchFamily="2" charset="0"/>
                        </a:rPr>
                        <a:t> Boards</a:t>
                      </a:r>
                    </a:p>
                    <a:p>
                      <a:pPr marL="171450" lvl="0" indent="-171450">
                        <a:buFontTx/>
                        <a:buChar char="-"/>
                      </a:pPr>
                      <a:r>
                        <a:rPr lang="en-US" sz="700" dirty="0">
                          <a:latin typeface="Roboto" panose="02000000000000000000" pitchFamily="2" charset="0"/>
                          <a:ea typeface="Roboto" panose="02000000000000000000" pitchFamily="2" charset="0"/>
                          <a:cs typeface="Roboto" panose="02000000000000000000" pitchFamily="2" charset="0"/>
                        </a:rPr>
                        <a:t>Self-assessment rubric</a:t>
                      </a: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r>
                        <a:rPr lang="en-US" sz="700" b="1" dirty="0">
                          <a:latin typeface="Roboto" panose="02000000000000000000" pitchFamily="2" charset="0"/>
                          <a:ea typeface="Roboto" panose="02000000000000000000" pitchFamily="2" charset="0"/>
                          <a:cs typeface="Roboto" panose="02000000000000000000" pitchFamily="2" charset="0"/>
                        </a:rPr>
                        <a:t>Learning log:</a:t>
                      </a:r>
                    </a:p>
                    <a:p>
                      <a:pPr marL="171450" lvl="0" indent="-171450">
                        <a:buFontTx/>
                        <a:buChar char="-"/>
                      </a:pPr>
                      <a:r>
                        <a:rPr lang="en-US" sz="700" b="1" dirty="0">
                          <a:latin typeface="Roboto" panose="02000000000000000000" pitchFamily="2" charset="0"/>
                          <a:ea typeface="Roboto" panose="02000000000000000000" pitchFamily="2" charset="0"/>
                          <a:cs typeface="Roboto" panose="02000000000000000000" pitchFamily="2" charset="0"/>
                          <a:hlinkClick r:id="rId3"/>
                        </a:rPr>
                        <a:t>https://github.com/JeremyvanGorp232189/2025_D/blob/d9a9db39da60cea5bb42ae12988fdab2de81984d/LearningLog2024-25Y2D_232189.pptx</a:t>
                      </a:r>
                      <a:endParaRPr lang="en-US" sz="700" b="1"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b="1"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r>
                        <a:rPr lang="en-US" sz="700" b="1" dirty="0">
                          <a:latin typeface="Roboto" panose="02000000000000000000" pitchFamily="2" charset="0"/>
                          <a:ea typeface="Roboto" panose="02000000000000000000" pitchFamily="2" charset="0"/>
                          <a:cs typeface="Roboto" panose="02000000000000000000" pitchFamily="2" charset="0"/>
                        </a:rPr>
                        <a:t>Azure:</a:t>
                      </a:r>
                    </a:p>
                    <a:p>
                      <a:pPr marL="171450" lvl="0" indent="-171450">
                        <a:buFontTx/>
                        <a:buChar char="-"/>
                      </a:pPr>
                      <a:r>
                        <a:rPr lang="en-GB" sz="800" dirty="0">
                          <a:hlinkClick r:id="rId4"/>
                        </a:rPr>
                        <a:t>CV8 Team Sprint 1 </a:t>
                      </a:r>
                      <a:r>
                        <a:rPr lang="en-GB" sz="800" dirty="0" err="1">
                          <a:hlinkClick r:id="rId4"/>
                        </a:rPr>
                        <a:t>Taskboard</a:t>
                      </a:r>
                      <a:r>
                        <a:rPr lang="en-GB" sz="800" dirty="0">
                          <a:hlinkClick r:id="rId4"/>
                        </a:rPr>
                        <a:t> - Boards</a:t>
                      </a: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r>
                        <a:rPr lang="en-US" sz="700" b="1" dirty="0">
                          <a:latin typeface="Roboto" panose="02000000000000000000" pitchFamily="2" charset="0"/>
                          <a:ea typeface="Roboto" panose="02000000000000000000" pitchFamily="2" charset="0"/>
                          <a:cs typeface="Roboto" panose="02000000000000000000" pitchFamily="2" charset="0"/>
                        </a:rPr>
                        <a:t>Self assessment:</a:t>
                      </a:r>
                    </a:p>
                    <a:p>
                      <a:pPr marL="171450" lvl="0" indent="-171450">
                        <a:buFontTx/>
                        <a:buChar char="-"/>
                      </a:pPr>
                      <a:r>
                        <a:rPr lang="en-US" sz="700" dirty="0">
                          <a:latin typeface="Roboto" panose="02000000000000000000" pitchFamily="2" charset="0"/>
                          <a:ea typeface="Roboto" panose="02000000000000000000" pitchFamily="2" charset="0"/>
                          <a:cs typeface="Roboto" panose="02000000000000000000" pitchFamily="2" charset="0"/>
                          <a:hlinkClick r:id="rId5"/>
                        </a:rPr>
                        <a:t>https://github.com/JeremyvanGorp232189/2025_D/blob/0fe91d618017a18725f0959ecb79bcc9e0d5cbe5/Assessment%20Rubric%20Y2D%202025%20final.xlsx</a:t>
                      </a: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txBody>
                  <a:tcPr>
                    <a:solidFill>
                      <a:srgbClr val="FFFBD3"/>
                    </a:solidFill>
                  </a:tcPr>
                </a:tc>
                <a:tc>
                  <a:txBody>
                    <a:bodyPr/>
                    <a:lstStyle/>
                    <a:p>
                      <a:pPr lvl="0" algn="l">
                        <a:lnSpc>
                          <a:spcPct val="100000"/>
                        </a:lnSpc>
                        <a:spcBef>
                          <a:spcPts val="0"/>
                        </a:spcBef>
                        <a:spcAft>
                          <a:spcPts val="0"/>
                        </a:spcAft>
                        <a:buNone/>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Provide links here:</a:t>
                      </a:r>
                      <a:endParaRPr lang="en-US" sz="700" b="0"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Index.html:</a:t>
                      </a:r>
                    </a:p>
                    <a:p>
                      <a:pPr lvl="0">
                        <a:buNone/>
                      </a:pPr>
                      <a:r>
                        <a:rPr lang="en-US" sz="700" dirty="0">
                          <a:latin typeface="Roboto" panose="02000000000000000000" pitchFamily="2" charset="0"/>
                          <a:ea typeface="Roboto" panose="02000000000000000000" pitchFamily="2" charset="0"/>
                          <a:cs typeface="Roboto" panose="02000000000000000000" pitchFamily="2" charset="0"/>
                          <a:hlinkClick r:id="rId6"/>
                        </a:rPr>
                        <a:t>https://github.com/BredaUniversityADSAI/2024-25d-fai2-adsai-group-nlp11/blob/e65dbc198ecca76aff7a1986aec1a0e2c187d9b7/CV8/src/frontend/emotion/index.html</a:t>
                      </a: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tc>
                  <a:txBody>
                    <a:bodyPr/>
                    <a:lstStyle/>
                    <a:p>
                      <a:pPr lvl="0" algn="l">
                        <a:lnSpc>
                          <a:spcPct val="100000"/>
                        </a:lnSpc>
                        <a:spcBef>
                          <a:spcPts val="0"/>
                        </a:spcBef>
                        <a:spcAft>
                          <a:spcPts val="0"/>
                        </a:spcAft>
                        <a:buNone/>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Provide links here:</a:t>
                      </a:r>
                      <a:endParaRPr lang="en-US" sz="700" b="0"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Index.html:</a:t>
                      </a:r>
                    </a:p>
                    <a:p>
                      <a:pPr lvl="0">
                        <a:buNone/>
                      </a:pPr>
                      <a:r>
                        <a:rPr lang="en-US" sz="700" dirty="0">
                          <a:latin typeface="Roboto" panose="02000000000000000000" pitchFamily="2" charset="0"/>
                          <a:ea typeface="Roboto" panose="02000000000000000000" pitchFamily="2" charset="0"/>
                          <a:cs typeface="Roboto" panose="02000000000000000000" pitchFamily="2" charset="0"/>
                          <a:hlinkClick r:id="rId6"/>
                        </a:rPr>
                        <a:t>https://github.com/BredaUniversityADSAI/2024-25d-fai2-adsai-group-nlp11/blob/e65dbc198ecca76aff7a1986aec1a0e2c187d9b7/CV8/src/frontend/emotion/index.html</a:t>
                      </a: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README.md</a:t>
                      </a:r>
                    </a:p>
                    <a:p>
                      <a:pPr lvl="0">
                        <a:buNone/>
                      </a:pPr>
                      <a:r>
                        <a:rPr lang="en-US" sz="700" b="1" dirty="0">
                          <a:latin typeface="Roboto" panose="02000000000000000000" pitchFamily="2" charset="0"/>
                          <a:ea typeface="Roboto" panose="02000000000000000000" pitchFamily="2" charset="0"/>
                          <a:cs typeface="Roboto" panose="02000000000000000000" pitchFamily="2" charset="0"/>
                          <a:hlinkClick r:id="rId7"/>
                        </a:rPr>
                        <a:t>https://github.com/BredaUniversityADSAI/2024-25d-fai2-adsai-group-nlp11/blob/8b257313cf3d29a115a566b4ac7de9dcf0c5ca32/CV8/src/frontend/emotion/README.md</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txBody>
                  <a:tcPr>
                    <a:solidFill>
                      <a:srgbClr val="F5C1A8"/>
                    </a:solidFill>
                  </a:tcPr>
                </a:tc>
                <a:tc>
                  <a:txBody>
                    <a:bodyPr/>
                    <a:lstStyle/>
                    <a:p>
                      <a:pPr lvl="0" algn="l">
                        <a:lnSpc>
                          <a:spcPct val="100000"/>
                        </a:lnSpc>
                        <a:spcBef>
                          <a:spcPts val="0"/>
                        </a:spcBef>
                        <a:spcAft>
                          <a:spcPts val="0"/>
                        </a:spcAft>
                        <a:buNone/>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Provide links here:</a:t>
                      </a:r>
                      <a:endParaRPr lang="en-US" sz="700" b="0"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Unit Test folder:</a:t>
                      </a:r>
                      <a:br>
                        <a:rPr lang="en-US" sz="700" dirty="0">
                          <a:latin typeface="Roboto" panose="02000000000000000000" pitchFamily="2" charset="0"/>
                          <a:ea typeface="Roboto" panose="02000000000000000000" pitchFamily="2" charset="0"/>
                          <a:cs typeface="Roboto" panose="02000000000000000000" pitchFamily="2" charset="0"/>
                        </a:rPr>
                      </a:br>
                      <a:r>
                        <a:rPr lang="en-US" sz="700" dirty="0">
                          <a:latin typeface="Roboto" panose="02000000000000000000" pitchFamily="2" charset="0"/>
                          <a:ea typeface="Roboto" panose="02000000000000000000" pitchFamily="2" charset="0"/>
                          <a:cs typeface="Roboto" panose="02000000000000000000" pitchFamily="2" charset="0"/>
                          <a:hlinkClick r:id="rId8"/>
                        </a:rPr>
                        <a:t>https://github.com/BredaUniversityADSAI/2024-25d-fai2-adsai-group-nlp11/tree/ac92de7ae28bf035904a5dbea6a2b1a7736359d9/CV8/tests</a:t>
                      </a: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r>
                        <a:rPr lang="en-US" sz="700" dirty="0">
                          <a:latin typeface="Roboto" panose="02000000000000000000" pitchFamily="2" charset="0"/>
                          <a:ea typeface="Roboto" panose="02000000000000000000" pitchFamily="2" charset="0"/>
                          <a:cs typeface="Roboto" panose="02000000000000000000" pitchFamily="2" charset="0"/>
                        </a:rPr>
                        <a:t>==========================================</a:t>
                      </a:r>
                    </a:p>
                    <a:p>
                      <a:pPr lvl="0">
                        <a:buNone/>
                      </a:pPr>
                      <a:r>
                        <a:rPr lang="en-US" sz="700" b="1" dirty="0">
                          <a:latin typeface="Roboto" panose="02000000000000000000" pitchFamily="2" charset="0"/>
                          <a:ea typeface="Roboto" panose="02000000000000000000" pitchFamily="2" charset="0"/>
                          <a:cs typeface="Roboto" panose="02000000000000000000" pitchFamily="2" charset="0"/>
                        </a:rPr>
                        <a:t>Test files:</a:t>
                      </a: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err="1">
                          <a:latin typeface="Roboto" panose="02000000000000000000" pitchFamily="2" charset="0"/>
                          <a:ea typeface="Roboto" panose="02000000000000000000" pitchFamily="2" charset="0"/>
                          <a:cs typeface="Roboto" panose="02000000000000000000" pitchFamily="2" charset="0"/>
                        </a:rPr>
                        <a:t>Test_docs.ipynb</a:t>
                      </a:r>
                      <a:r>
                        <a:rPr lang="en-US" sz="700" b="1" dirty="0">
                          <a:latin typeface="Roboto" panose="02000000000000000000" pitchFamily="2" charset="0"/>
                          <a:ea typeface="Roboto" panose="02000000000000000000" pitchFamily="2" charset="0"/>
                          <a:cs typeface="Roboto" panose="02000000000000000000" pitchFamily="2" charset="0"/>
                        </a:rPr>
                        <a:t>:</a:t>
                      </a:r>
                      <a:br>
                        <a:rPr lang="en-US" sz="700" dirty="0">
                          <a:latin typeface="Roboto" panose="02000000000000000000" pitchFamily="2" charset="0"/>
                          <a:ea typeface="Roboto" panose="02000000000000000000" pitchFamily="2" charset="0"/>
                          <a:cs typeface="Roboto" panose="02000000000000000000" pitchFamily="2" charset="0"/>
                        </a:rPr>
                      </a:br>
                      <a:r>
                        <a:rPr lang="en-US" sz="700" dirty="0">
                          <a:latin typeface="Roboto" panose="02000000000000000000" pitchFamily="2" charset="0"/>
                          <a:ea typeface="Roboto" panose="02000000000000000000" pitchFamily="2" charset="0"/>
                          <a:cs typeface="Roboto" panose="02000000000000000000" pitchFamily="2" charset="0"/>
                          <a:hlinkClick r:id="rId9"/>
                        </a:rPr>
                        <a:t>https://github.com/BredaUniversityADSAI/2024-25d-fai2-adsai-group-nlp11/blob/ac92de7ae28bf035904a5dbea6a2b1a7736359d9/CV8/tests/test_docs.ipynb</a:t>
                      </a: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err="1">
                          <a:latin typeface="Roboto" panose="02000000000000000000" pitchFamily="2" charset="0"/>
                          <a:ea typeface="Roboto" panose="02000000000000000000" pitchFamily="2" charset="0"/>
                          <a:cs typeface="Roboto" panose="02000000000000000000" pitchFamily="2" charset="0"/>
                        </a:rPr>
                        <a:t>Test_emotion_inference_components.ipynb</a:t>
                      </a:r>
                      <a:r>
                        <a:rPr lang="en-US" sz="700" b="1" dirty="0">
                          <a:latin typeface="Roboto" panose="02000000000000000000" pitchFamily="2" charset="0"/>
                          <a:ea typeface="Roboto" panose="02000000000000000000" pitchFamily="2" charset="0"/>
                          <a:cs typeface="Roboto" panose="02000000000000000000" pitchFamily="2" charset="0"/>
                        </a:rPr>
                        <a:t>:</a:t>
                      </a:r>
                    </a:p>
                    <a:p>
                      <a:pPr lvl="0">
                        <a:buNone/>
                      </a:pPr>
                      <a:r>
                        <a:rPr lang="en-US" sz="700" dirty="0">
                          <a:latin typeface="Roboto" panose="02000000000000000000" pitchFamily="2" charset="0"/>
                          <a:ea typeface="Roboto" panose="02000000000000000000" pitchFamily="2" charset="0"/>
                          <a:cs typeface="Roboto" panose="02000000000000000000" pitchFamily="2" charset="0"/>
                          <a:hlinkClick r:id="rId10"/>
                        </a:rPr>
                        <a:t>https://github.com/BredaUniversityADSAI/2024-25d-fai2-adsai-group-nlp11/blob/ac92de7ae28bf035904a5dbea6a2b1a7736359d9/CV8/tests/test_emotion_inference_components.ipynb</a:t>
                      </a: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err="1">
                          <a:latin typeface="Roboto" panose="02000000000000000000" pitchFamily="2" charset="0"/>
                          <a:ea typeface="Roboto" panose="02000000000000000000" pitchFamily="2" charset="0"/>
                          <a:cs typeface="Roboto" panose="02000000000000000000" pitchFamily="2" charset="0"/>
                        </a:rPr>
                        <a:t>Test_feedback_api.ipynb</a:t>
                      </a:r>
                      <a:r>
                        <a:rPr lang="en-US" sz="700" b="1" dirty="0">
                          <a:latin typeface="Roboto" panose="02000000000000000000" pitchFamily="2" charset="0"/>
                          <a:ea typeface="Roboto" panose="02000000000000000000" pitchFamily="2" charset="0"/>
                          <a:cs typeface="Roboto" panose="02000000000000000000" pitchFamily="2" charset="0"/>
                        </a:rPr>
                        <a:t>:</a:t>
                      </a:r>
                    </a:p>
                    <a:p>
                      <a:pPr lvl="0">
                        <a:buNone/>
                      </a:pPr>
                      <a:r>
                        <a:rPr lang="en-US" sz="700" b="1" dirty="0">
                          <a:latin typeface="Roboto" panose="02000000000000000000" pitchFamily="2" charset="0"/>
                          <a:ea typeface="Roboto" panose="02000000000000000000" pitchFamily="2" charset="0"/>
                          <a:cs typeface="Roboto" panose="02000000000000000000" pitchFamily="2" charset="0"/>
                          <a:hlinkClick r:id="rId11"/>
                        </a:rPr>
                        <a:t>https://github.com/BredaUniversityADSAI/2024-25d-fai2-adsai-group-nlp11/blob/ac92de7ae28bf035904a5dbea6a2b1a7736359d9/CV8/tests/test_feedback_api.ipynb</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err="1">
                          <a:latin typeface="Roboto" panose="02000000000000000000" pitchFamily="2" charset="0"/>
                          <a:ea typeface="Roboto" panose="02000000000000000000" pitchFamily="2" charset="0"/>
                          <a:cs typeface="Roboto" panose="02000000000000000000" pitchFamily="2" charset="0"/>
                        </a:rPr>
                        <a:t>Test_main.ipynb</a:t>
                      </a:r>
                      <a:r>
                        <a:rPr lang="en-US" sz="700" b="1" dirty="0">
                          <a:latin typeface="Roboto" panose="02000000000000000000" pitchFamily="2" charset="0"/>
                          <a:ea typeface="Roboto" panose="02000000000000000000" pitchFamily="2" charset="0"/>
                          <a:cs typeface="Roboto" panose="02000000000000000000" pitchFamily="2" charset="0"/>
                        </a:rPr>
                        <a:t>:</a:t>
                      </a:r>
                    </a:p>
                    <a:p>
                      <a:pPr lvl="0">
                        <a:buNone/>
                      </a:pPr>
                      <a:r>
                        <a:rPr lang="en-US" sz="700" b="1" dirty="0">
                          <a:latin typeface="Roboto" panose="02000000000000000000" pitchFamily="2" charset="0"/>
                          <a:ea typeface="Roboto" panose="02000000000000000000" pitchFamily="2" charset="0"/>
                          <a:cs typeface="Roboto" panose="02000000000000000000" pitchFamily="2" charset="0"/>
                          <a:hlinkClick r:id="rId12"/>
                        </a:rPr>
                        <a:t>https://github.com/BredaUniversityADSAI/2024-25d-fai2-adsai-group-nlp11/blob/ac92de7ae28bf035904a5dbea6a2b1a7736359d9/CV8/tests/test_main.ipynb</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err="1">
                          <a:latin typeface="Roboto" panose="02000000000000000000" pitchFamily="2" charset="0"/>
                          <a:ea typeface="Roboto" panose="02000000000000000000" pitchFamily="2" charset="0"/>
                          <a:cs typeface="Roboto" panose="02000000000000000000" pitchFamily="2" charset="0"/>
                        </a:rPr>
                        <a:t>Test_predictor.ipynb</a:t>
                      </a:r>
                      <a:r>
                        <a:rPr lang="en-US" sz="700" b="1" dirty="0">
                          <a:latin typeface="Roboto" panose="02000000000000000000" pitchFamily="2" charset="0"/>
                          <a:ea typeface="Roboto" panose="02000000000000000000" pitchFamily="2" charset="0"/>
                          <a:cs typeface="Roboto" panose="02000000000000000000" pitchFamily="2" charset="0"/>
                        </a:rPr>
                        <a:t>:</a:t>
                      </a:r>
                      <a:br>
                        <a:rPr lang="en-US" sz="700" b="1" dirty="0">
                          <a:latin typeface="Roboto" panose="02000000000000000000" pitchFamily="2" charset="0"/>
                          <a:ea typeface="Roboto" panose="02000000000000000000" pitchFamily="2" charset="0"/>
                          <a:cs typeface="Roboto" panose="02000000000000000000" pitchFamily="2" charset="0"/>
                        </a:rPr>
                      </a:br>
                      <a:r>
                        <a:rPr lang="en-US" sz="700" b="1" dirty="0">
                          <a:latin typeface="Roboto" panose="02000000000000000000" pitchFamily="2" charset="0"/>
                          <a:ea typeface="Roboto" panose="02000000000000000000" pitchFamily="2" charset="0"/>
                          <a:cs typeface="Roboto" panose="02000000000000000000" pitchFamily="2" charset="0"/>
                          <a:hlinkClick r:id="rId13"/>
                        </a:rPr>
                        <a:t>https://github.com/BredaUniversityADSAI/2024-25d-fai2-adsai-group-nlp11/blob/ac92de7ae28bf035904a5dbea6a2b1a7736359d9/CV8/tests/test_predictor.py</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err="1">
                          <a:latin typeface="Roboto" panose="02000000000000000000" pitchFamily="2" charset="0"/>
                          <a:ea typeface="Roboto" panose="02000000000000000000" pitchFamily="2" charset="0"/>
                          <a:cs typeface="Roboto" panose="02000000000000000000" pitchFamily="2" charset="0"/>
                        </a:rPr>
                        <a:t>Test_supporting_files.ipynb</a:t>
                      </a:r>
                      <a:r>
                        <a:rPr lang="en-US" sz="700" b="1" dirty="0">
                          <a:latin typeface="Roboto" panose="02000000000000000000" pitchFamily="2" charset="0"/>
                          <a:ea typeface="Roboto" panose="02000000000000000000" pitchFamily="2" charset="0"/>
                          <a:cs typeface="Roboto" panose="02000000000000000000" pitchFamily="2" charset="0"/>
                        </a:rPr>
                        <a:t>:</a:t>
                      </a:r>
                    </a:p>
                    <a:p>
                      <a:pPr lvl="0">
                        <a:buNone/>
                      </a:pPr>
                      <a:r>
                        <a:rPr lang="en-US" sz="700" b="1" dirty="0">
                          <a:latin typeface="Roboto" panose="02000000000000000000" pitchFamily="2" charset="0"/>
                          <a:ea typeface="Roboto" panose="02000000000000000000" pitchFamily="2" charset="0"/>
                          <a:cs typeface="Roboto" panose="02000000000000000000" pitchFamily="2" charset="0"/>
                          <a:hlinkClick r:id="rId14"/>
                        </a:rPr>
                        <a:t>https://github.com/BredaUniversityADSAI/2024-25d-fai2-adsai-group-nlp11/blob/ac92de7ae28bf035904a5dbea6a2b1a7736359d9/CV8/tests/test_supporting_files.ipynb</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err="1">
                          <a:latin typeface="Roboto" panose="02000000000000000000" pitchFamily="2" charset="0"/>
                          <a:ea typeface="Roboto" panose="02000000000000000000" pitchFamily="2" charset="0"/>
                          <a:cs typeface="Roboto" panose="02000000000000000000" pitchFamily="2" charset="0"/>
                        </a:rPr>
                        <a:t>Test_train_full_pipeline.ipynb</a:t>
                      </a:r>
                      <a:r>
                        <a:rPr lang="en-US" sz="700" b="1" dirty="0">
                          <a:latin typeface="Roboto" panose="02000000000000000000" pitchFamily="2" charset="0"/>
                          <a:ea typeface="Roboto" panose="02000000000000000000" pitchFamily="2" charset="0"/>
                          <a:cs typeface="Roboto" panose="02000000000000000000" pitchFamily="2" charset="0"/>
                        </a:rPr>
                        <a:t>:</a:t>
                      </a:r>
                    </a:p>
                    <a:p>
                      <a:pPr lvl="0">
                        <a:buNone/>
                      </a:pPr>
                      <a:r>
                        <a:rPr lang="en-US" sz="700" b="1" dirty="0">
                          <a:latin typeface="Roboto" panose="02000000000000000000" pitchFamily="2" charset="0"/>
                          <a:ea typeface="Roboto" panose="02000000000000000000" pitchFamily="2" charset="0"/>
                          <a:cs typeface="Roboto" panose="02000000000000000000" pitchFamily="2" charset="0"/>
                          <a:hlinkClick r:id="rId15"/>
                        </a:rPr>
                        <a:t>https://github.com/BredaUniversityADSAI/2024-25d-fai2-adsai-group-nlp11/blob/ac92de7ae28bf035904a5dbea6a2b1a7736359d9/CV8/tests/test_train_full_pipeline.ipynb</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extLst>
                  <a:ext uri="{0D108BD9-81ED-4DB2-BD59-A6C34878D82A}">
                    <a16:rowId xmlns:a16="http://schemas.microsoft.com/office/drawing/2014/main" val="740005107"/>
                  </a:ext>
                </a:extLst>
              </a:tr>
            </a:tbl>
          </a:graphicData>
        </a:graphic>
      </p:graphicFrame>
      <p:pic>
        <p:nvPicPr>
          <p:cNvPr id="4" name="Afbeelding 3">
            <a:extLst>
              <a:ext uri="{FF2B5EF4-FFF2-40B4-BE49-F238E27FC236}">
                <a16:creationId xmlns:a16="http://schemas.microsoft.com/office/drawing/2014/main" id="{94836946-82B4-AA5D-93D6-534EFA658594}"/>
              </a:ext>
            </a:extLst>
          </p:cNvPr>
          <p:cNvPicPr>
            <a:picLocks noChangeAspect="1"/>
          </p:cNvPicPr>
          <p:nvPr/>
        </p:nvPicPr>
        <p:blipFill>
          <a:blip r:embed="rId16"/>
          <a:stretch>
            <a:fillRect/>
          </a:stretch>
        </p:blipFill>
        <p:spPr>
          <a:xfrm>
            <a:off x="2019866" y="9031976"/>
            <a:ext cx="1877269" cy="1457879"/>
          </a:xfrm>
          <a:prstGeom prst="rect">
            <a:avLst/>
          </a:prstGeom>
        </p:spPr>
      </p:pic>
      <p:pic>
        <p:nvPicPr>
          <p:cNvPr id="6" name="Afbeelding 5">
            <a:extLst>
              <a:ext uri="{FF2B5EF4-FFF2-40B4-BE49-F238E27FC236}">
                <a16:creationId xmlns:a16="http://schemas.microsoft.com/office/drawing/2014/main" id="{FBFE4F39-C2B2-57AD-9355-459CFF7220A0}"/>
              </a:ext>
            </a:extLst>
          </p:cNvPr>
          <p:cNvPicPr>
            <a:picLocks noChangeAspect="1"/>
          </p:cNvPicPr>
          <p:nvPr/>
        </p:nvPicPr>
        <p:blipFill>
          <a:blip r:embed="rId17"/>
          <a:stretch>
            <a:fillRect/>
          </a:stretch>
        </p:blipFill>
        <p:spPr>
          <a:xfrm>
            <a:off x="1853451" y="7948247"/>
            <a:ext cx="2043684" cy="1042767"/>
          </a:xfrm>
          <a:prstGeom prst="rect">
            <a:avLst/>
          </a:prstGeom>
        </p:spPr>
      </p:pic>
      <p:pic>
        <p:nvPicPr>
          <p:cNvPr id="8" name="Afbeelding 7">
            <a:extLst>
              <a:ext uri="{FF2B5EF4-FFF2-40B4-BE49-F238E27FC236}">
                <a16:creationId xmlns:a16="http://schemas.microsoft.com/office/drawing/2014/main" id="{79907B1A-F1C0-5011-8308-5A0BD7120564}"/>
              </a:ext>
            </a:extLst>
          </p:cNvPr>
          <p:cNvPicPr>
            <a:picLocks noChangeAspect="1"/>
          </p:cNvPicPr>
          <p:nvPr/>
        </p:nvPicPr>
        <p:blipFill>
          <a:blip r:embed="rId18"/>
          <a:stretch>
            <a:fillRect/>
          </a:stretch>
        </p:blipFill>
        <p:spPr>
          <a:xfrm>
            <a:off x="1833548" y="10530818"/>
            <a:ext cx="2102872" cy="1825997"/>
          </a:xfrm>
          <a:prstGeom prst="rect">
            <a:avLst/>
          </a:prstGeom>
        </p:spPr>
      </p:pic>
    </p:spTree>
    <p:extLst>
      <p:ext uri="{BB962C8B-B14F-4D97-AF65-F5344CB8AC3E}">
        <p14:creationId xmlns:p14="http://schemas.microsoft.com/office/powerpoint/2010/main" val="19863601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2">
          <a:extLst>
            <a:ext uri="{FF2B5EF4-FFF2-40B4-BE49-F238E27FC236}">
              <a16:creationId xmlns:a16="http://schemas.microsoft.com/office/drawing/2014/main" id="{895CC8AD-E299-AF2D-1BDA-E7B5D49931F2}"/>
            </a:ext>
          </a:extLst>
        </p:cNvPr>
        <p:cNvGrpSpPr/>
        <p:nvPr/>
      </p:nvGrpSpPr>
      <p:grpSpPr>
        <a:xfrm>
          <a:off x="0" y="0"/>
          <a:ext cx="0" cy="0"/>
          <a:chOff x="0" y="0"/>
          <a:chExt cx="0" cy="0"/>
        </a:xfrm>
      </p:grpSpPr>
      <p:sp>
        <p:nvSpPr>
          <p:cNvPr id="393" name="Google Shape;393;p42">
            <a:extLst>
              <a:ext uri="{FF2B5EF4-FFF2-40B4-BE49-F238E27FC236}">
                <a16:creationId xmlns:a16="http://schemas.microsoft.com/office/drawing/2014/main" id="{F3DB62F0-579B-9A3E-1284-A7F9B3B5BA24}"/>
              </a:ext>
            </a:extLst>
          </p:cNvPr>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a:t>
            </a:r>
            <a:r>
              <a:rPr lang="en-NL" dirty="0"/>
              <a:t>9</a:t>
            </a:r>
            <a:endParaRPr dirty="0"/>
          </a:p>
        </p:txBody>
      </p:sp>
      <p:sp>
        <p:nvSpPr>
          <p:cNvPr id="394" name="Google Shape;394;p42">
            <a:extLst>
              <a:ext uri="{FF2B5EF4-FFF2-40B4-BE49-F238E27FC236}">
                <a16:creationId xmlns:a16="http://schemas.microsoft.com/office/drawing/2014/main" id="{F96949F6-56F2-7347-841A-92C4B6E7D97E}"/>
              </a:ext>
            </a:extLst>
          </p:cNvPr>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NL"/>
              <a:t>1</a:t>
            </a:r>
            <a:r>
              <a:rPr lang="en"/>
              <a:t>/</a:t>
            </a:r>
            <a:r>
              <a:rPr lang="en-NL"/>
              <a:t>1</a:t>
            </a:r>
            <a:endParaRPr/>
          </a:p>
        </p:txBody>
      </p:sp>
      <p:sp>
        <p:nvSpPr>
          <p:cNvPr id="396" name="Google Shape;396;p42">
            <a:extLst>
              <a:ext uri="{FF2B5EF4-FFF2-40B4-BE49-F238E27FC236}">
                <a16:creationId xmlns:a16="http://schemas.microsoft.com/office/drawing/2014/main" id="{E27C7BED-8F95-9501-DEEE-3F69C069D84F}"/>
              </a:ext>
            </a:extLst>
          </p:cNvPr>
          <p:cNvSpPr txBox="1">
            <a:spLocks noGrp="1"/>
          </p:cNvSpPr>
          <p:nvPr>
            <p:ph type="title" idx="3"/>
          </p:nvPr>
        </p:nvSpPr>
        <p:spPr>
          <a:xfrm>
            <a:off x="2049461" y="0"/>
            <a:ext cx="6577962" cy="576000"/>
          </a:xfrm>
          <a:prstGeom prst="rect">
            <a:avLst/>
          </a:prstGeom>
        </p:spPr>
        <p:txBody>
          <a:bodyPr spcFirstLastPara="1" wrap="square" lIns="91425" tIns="91425" rIns="91425" bIns="91425" anchor="ctr" anchorCtr="0">
            <a:noAutofit/>
          </a:bodyPr>
          <a:lstStyle/>
          <a:p>
            <a:r>
              <a:rPr lang="en-GB" i="0" dirty="0"/>
              <a:t>The student can develop a prototype using an iterative cycle, explicitly involving stakeholders, and implement applications within an (existing) architecture. </a:t>
            </a:r>
            <a:endParaRPr lang="en-GB" dirty="0"/>
          </a:p>
        </p:txBody>
      </p:sp>
      <p:sp>
        <p:nvSpPr>
          <p:cNvPr id="397" name="Google Shape;397;p42">
            <a:extLst>
              <a:ext uri="{FF2B5EF4-FFF2-40B4-BE49-F238E27FC236}">
                <a16:creationId xmlns:a16="http://schemas.microsoft.com/office/drawing/2014/main" id="{5D6992BF-422F-9F34-BF2F-27604A0D449D}"/>
              </a:ext>
            </a:extLst>
          </p:cNvPr>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NL" dirty="0"/>
              <a:t>9</a:t>
            </a:r>
            <a:r>
              <a:rPr lang="en" dirty="0"/>
              <a:t>.4</a:t>
            </a:r>
            <a:endParaRPr dirty="0"/>
          </a:p>
        </p:txBody>
      </p:sp>
      <p:sp>
        <p:nvSpPr>
          <p:cNvPr id="398" name="Google Shape;398;p42">
            <a:extLst>
              <a:ext uri="{FF2B5EF4-FFF2-40B4-BE49-F238E27FC236}">
                <a16:creationId xmlns:a16="http://schemas.microsoft.com/office/drawing/2014/main" id="{337E5332-3F4A-2FEA-7532-4317C88AF829}"/>
              </a:ext>
            </a:extLst>
          </p:cNvPr>
          <p:cNvSpPr txBox="1">
            <a:spLocks noGrp="1"/>
          </p:cNvSpPr>
          <p:nvPr>
            <p:ph type="title" idx="5"/>
          </p:nvPr>
        </p:nvSpPr>
        <p:spPr>
          <a:xfrm>
            <a:off x="845549" y="576000"/>
            <a:ext cx="8001568" cy="493800"/>
          </a:xfrm>
          <a:prstGeom prst="rect">
            <a:avLst/>
          </a:prstGeom>
        </p:spPr>
        <p:txBody>
          <a:bodyPr spcFirstLastPara="1" wrap="square" lIns="91425" tIns="91425" rIns="91425" bIns="91425" anchor="ctr" anchorCtr="0">
            <a:noAutofit/>
          </a:bodyPr>
          <a:lstStyle/>
          <a:p>
            <a:r>
              <a:rPr lang="en-GB" i="0" dirty="0"/>
              <a:t>The student demonstrates the ability to design and manage data solutions, including the secure storage and version control of data and implement data pipelines using industry standard tools and practices.</a:t>
            </a:r>
            <a:endParaRPr lang="en-US" i="0" dirty="0"/>
          </a:p>
        </p:txBody>
      </p:sp>
      <p:sp>
        <p:nvSpPr>
          <p:cNvPr id="399" name="Google Shape;399;p42">
            <a:extLst>
              <a:ext uri="{FF2B5EF4-FFF2-40B4-BE49-F238E27FC236}">
                <a16:creationId xmlns:a16="http://schemas.microsoft.com/office/drawing/2014/main" id="{CFB5F3ED-07E7-44F9-8B1F-05FB72CEB3BE}"/>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GB" sz="900" dirty="0"/>
              <a:t>Design, Prototyping and Implementation </a:t>
            </a:r>
            <a:endParaRPr sz="900" dirty="0"/>
          </a:p>
        </p:txBody>
      </p:sp>
      <p:graphicFrame>
        <p:nvGraphicFramePr>
          <p:cNvPr id="3" name="Table 4">
            <a:extLst>
              <a:ext uri="{FF2B5EF4-FFF2-40B4-BE49-F238E27FC236}">
                <a16:creationId xmlns:a16="http://schemas.microsoft.com/office/drawing/2014/main" id="{618FA5B7-D57C-6BCD-7E31-5C4C720D7132}"/>
              </a:ext>
            </a:extLst>
          </p:cNvPr>
          <p:cNvGraphicFramePr>
            <a:graphicFrameLocks noGrp="1"/>
          </p:cNvGraphicFramePr>
          <p:nvPr>
            <p:extLst>
              <p:ext uri="{D42A27DB-BD31-4B8C-83A1-F6EECF244321}">
                <p14:modId xmlns:p14="http://schemas.microsoft.com/office/powerpoint/2010/main" val="253884494"/>
              </p:ext>
            </p:extLst>
          </p:nvPr>
        </p:nvGraphicFramePr>
        <p:xfrm>
          <a:off x="0" y="1069800"/>
          <a:ext cx="9144000" cy="13709565"/>
        </p:xfrm>
        <a:graphic>
          <a:graphicData uri="http://schemas.openxmlformats.org/drawingml/2006/table">
            <a:tbl>
              <a:tblPr firstRow="1" bandRow="1">
                <a:tableStyleId>{764D4AE7-FFBC-431D-9275-528F30A785D3}</a:tableStyleId>
              </a:tblPr>
              <a:tblGrid>
                <a:gridCol w="2008682">
                  <a:extLst>
                    <a:ext uri="{9D8B030D-6E8A-4147-A177-3AD203B41FA5}">
                      <a16:colId xmlns:a16="http://schemas.microsoft.com/office/drawing/2014/main" val="3534130133"/>
                    </a:ext>
                  </a:extLst>
                </a:gridCol>
                <a:gridCol w="3440243">
                  <a:extLst>
                    <a:ext uri="{9D8B030D-6E8A-4147-A177-3AD203B41FA5}">
                      <a16:colId xmlns:a16="http://schemas.microsoft.com/office/drawing/2014/main" val="3367927302"/>
                    </a:ext>
                  </a:extLst>
                </a:gridCol>
                <a:gridCol w="3695075">
                  <a:extLst>
                    <a:ext uri="{9D8B030D-6E8A-4147-A177-3AD203B41FA5}">
                      <a16:colId xmlns:a16="http://schemas.microsoft.com/office/drawing/2014/main" val="3466084504"/>
                    </a:ext>
                  </a:extLst>
                </a:gridCol>
              </a:tblGrid>
              <a:tr h="348334">
                <a:tc>
                  <a:txBody>
                    <a:bodyPr/>
                    <a:lstStyle/>
                    <a:p>
                      <a:pPr algn="ctr"/>
                      <a:endParaRPr lang="en-GB" sz="800" b="1" dirty="0">
                        <a:latin typeface="Roboto" panose="02000000000000000000" pitchFamily="2" charset="0"/>
                        <a:ea typeface="Roboto" panose="02000000000000000000" pitchFamily="2" charset="0"/>
                        <a:cs typeface="Roboto" panose="02000000000000000000" pitchFamily="2" charset="0"/>
                      </a:endParaRPr>
                    </a:p>
                    <a:p>
                      <a:pPr algn="ctr"/>
                      <a:r>
                        <a:rPr lang="en-GB" sz="800" b="1" dirty="0">
                          <a:latin typeface="Roboto" panose="02000000000000000000" pitchFamily="2" charset="0"/>
                          <a:ea typeface="Roboto" panose="02000000000000000000" pitchFamily="2" charset="0"/>
                          <a:cs typeface="Roboto" panose="02000000000000000000" pitchFamily="2" charset="0"/>
                        </a:rPr>
                        <a:t>Pre-requisites</a:t>
                      </a:r>
                      <a:endParaRPr lang="en-NL" sz="800" b="1" dirty="0">
                        <a:latin typeface="Roboto" panose="02000000000000000000" pitchFamily="2" charset="0"/>
                        <a:ea typeface="Roboto" panose="02000000000000000000" pitchFamily="2" charset="0"/>
                        <a:cs typeface="Roboto" panose="02000000000000000000" pitchFamily="2" charset="0"/>
                      </a:endParaRPr>
                    </a:p>
                  </a:txBody>
                  <a:tcPr>
                    <a:solidFill>
                      <a:srgbClr val="FFFBD3"/>
                    </a:solidFill>
                  </a:tcPr>
                </a:tc>
                <a:tc>
                  <a:txBody>
                    <a:bodyPr/>
                    <a:lstStyle/>
                    <a:p>
                      <a:pPr algn="ctr"/>
                      <a:endParaRPr lang="en-GB" sz="800" b="1" dirty="0">
                        <a:latin typeface="Roboto" panose="02000000000000000000" pitchFamily="2" charset="0"/>
                        <a:ea typeface="Roboto" panose="02000000000000000000" pitchFamily="2" charset="0"/>
                        <a:cs typeface="Roboto" panose="02000000000000000000" pitchFamily="2" charset="0"/>
                      </a:endParaRPr>
                    </a:p>
                    <a:p>
                      <a:pPr algn="ctr"/>
                      <a:r>
                        <a:rPr lang="en-GB" sz="800" b="1" dirty="0">
                          <a:latin typeface="Roboto" panose="02000000000000000000" pitchFamily="2" charset="0"/>
                          <a:ea typeface="Roboto" panose="02000000000000000000" pitchFamily="2" charset="0"/>
                          <a:cs typeface="Roboto" panose="02000000000000000000" pitchFamily="2" charset="0"/>
                        </a:rPr>
                        <a:t>A: 5 points</a:t>
                      </a:r>
                      <a:endParaRPr lang="en-NL" sz="800" b="1"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tc>
                  <a:txBody>
                    <a:bodyPr/>
                    <a:lstStyle/>
                    <a:p>
                      <a:pPr algn="ctr"/>
                      <a:endParaRPr lang="en-GB" sz="800" b="1" dirty="0">
                        <a:latin typeface="Roboto" panose="02000000000000000000" pitchFamily="2" charset="0"/>
                        <a:ea typeface="Roboto" panose="02000000000000000000" pitchFamily="2" charset="0"/>
                        <a:cs typeface="Roboto" panose="02000000000000000000" pitchFamily="2" charset="0"/>
                      </a:endParaRPr>
                    </a:p>
                    <a:p>
                      <a:pPr algn="ctr"/>
                      <a:r>
                        <a:rPr lang="en-GB" sz="800" b="1" dirty="0">
                          <a:latin typeface="Roboto" panose="02000000000000000000" pitchFamily="2" charset="0"/>
                          <a:ea typeface="Roboto" panose="02000000000000000000" pitchFamily="2" charset="0"/>
                          <a:cs typeface="Roboto" panose="02000000000000000000" pitchFamily="2" charset="0"/>
                        </a:rPr>
                        <a:t>B: 10 points</a:t>
                      </a:r>
                      <a:endParaRPr lang="en-NL" sz="800" b="1" dirty="0">
                        <a:latin typeface="Roboto" panose="02000000000000000000" pitchFamily="2" charset="0"/>
                        <a:ea typeface="Roboto" panose="02000000000000000000" pitchFamily="2" charset="0"/>
                        <a:cs typeface="Roboto" panose="02000000000000000000" pitchFamily="2" charset="0"/>
                      </a:endParaRPr>
                    </a:p>
                  </a:txBody>
                  <a:tcPr>
                    <a:solidFill>
                      <a:srgbClr val="F5C1A8"/>
                    </a:solidFill>
                  </a:tcPr>
                </a:tc>
                <a:extLst>
                  <a:ext uri="{0D108BD9-81ED-4DB2-BD59-A6C34878D82A}">
                    <a16:rowId xmlns:a16="http://schemas.microsoft.com/office/drawing/2014/main" val="1929066760"/>
                  </a:ext>
                </a:extLst>
              </a:tr>
              <a:tr h="981667">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700" dirty="0">
                          <a:latin typeface="Roboto" panose="02000000000000000000" pitchFamily="2" charset="0"/>
                          <a:ea typeface="Roboto" panose="02000000000000000000" pitchFamily="2" charset="0"/>
                          <a:cs typeface="Roboto" panose="02000000000000000000" pitchFamily="2" charset="0"/>
                        </a:rPr>
                        <a:t>The student exhibits professional behaviour during </a:t>
                      </a:r>
                      <a:r>
                        <a:rPr lang="en-GB" sz="700" dirty="0" err="1">
                          <a:latin typeface="Roboto" panose="02000000000000000000" pitchFamily="2" charset="0"/>
                          <a:ea typeface="Roboto" panose="02000000000000000000" pitchFamily="2" charset="0"/>
                          <a:cs typeface="Roboto" panose="02000000000000000000" pitchFamily="2" charset="0"/>
                        </a:rPr>
                        <a:t>DataLab</a:t>
                      </a:r>
                      <a:r>
                        <a:rPr lang="en-GB" sz="700" dirty="0">
                          <a:latin typeface="Roboto" panose="02000000000000000000" pitchFamily="2" charset="0"/>
                          <a:ea typeface="Roboto" panose="02000000000000000000" pitchFamily="2" charset="0"/>
                          <a:cs typeface="Roboto" panose="02000000000000000000" pitchFamily="2" charset="0"/>
                        </a:rPr>
                        <a:t> sessions. Clear individual contribution to this ILO is documented.</a:t>
                      </a:r>
                      <a:endParaRPr lang="en-NL" sz="700" dirty="0">
                        <a:latin typeface="Roboto" panose="02000000000000000000" pitchFamily="2" charset="0"/>
                        <a:ea typeface="Roboto" panose="02000000000000000000" pitchFamily="2" charset="0"/>
                        <a:cs typeface="Roboto" panose="02000000000000000000" pitchFamily="2" charset="0"/>
                      </a:endParaRPr>
                    </a:p>
                  </a:txBody>
                  <a:tcPr>
                    <a:solidFill>
                      <a:srgbClr val="FFFBD3"/>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700" dirty="0">
                          <a:latin typeface="Roboto" panose="02000000000000000000" pitchFamily="2" charset="0"/>
                          <a:ea typeface="Roboto" panose="02000000000000000000" pitchFamily="2" charset="0"/>
                          <a:cs typeface="Roboto" panose="02000000000000000000" pitchFamily="2" charset="0"/>
                        </a:rPr>
                        <a:t>The student demonstrates the ability to store data in the cloud and manage data through code. The student applies version control to data assets.</a:t>
                      </a:r>
                      <a:endParaRPr lang="en-NL" sz="700"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tc>
                  <a:txBody>
                    <a:bodyPr/>
                    <a:lstStyle/>
                    <a:p>
                      <a:r>
                        <a:rPr lang="en-GB" sz="700" dirty="0">
                          <a:latin typeface="Roboto" panose="02000000000000000000" pitchFamily="2" charset="0"/>
                          <a:ea typeface="Roboto" panose="02000000000000000000" pitchFamily="2" charset="0"/>
                          <a:cs typeface="Roboto" panose="02000000000000000000" pitchFamily="2" charset="0"/>
                        </a:rPr>
                        <a:t>The student is able to convert data preprocessing/processing code into a data pipeline. The group is able to perform all required data preprocessing  and processing steps in data pipelines using industry standard tools. The data pipelines are run on a schedule or triggered automatically based on appropriate criteria.</a:t>
                      </a:r>
                    </a:p>
                  </a:txBody>
                  <a:tcPr>
                    <a:solidFill>
                      <a:srgbClr val="F5C1A8"/>
                    </a:solidFill>
                  </a:tcPr>
                </a:tc>
                <a:extLst>
                  <a:ext uri="{0D108BD9-81ED-4DB2-BD59-A6C34878D82A}">
                    <a16:rowId xmlns:a16="http://schemas.microsoft.com/office/drawing/2014/main" val="173029964"/>
                  </a:ext>
                </a:extLst>
              </a:tr>
              <a:tr h="1726804">
                <a:tc>
                  <a:txBody>
                    <a:bodyPr/>
                    <a:lstStyle/>
                    <a:p>
                      <a:pPr marL="0" marR="0" lvl="0" indent="0" algn="l" defTabSz="914400" rtl="0" eaLnBrk="1" fontAlgn="t" latinLnBrk="0" hangingPunct="1">
                        <a:lnSpc>
                          <a:spcPct val="100000"/>
                        </a:lnSpc>
                        <a:spcBef>
                          <a:spcPts val="0"/>
                        </a:spcBef>
                        <a:spcAft>
                          <a:spcPts val="0"/>
                        </a:spcAft>
                        <a:buClr>
                          <a:srgbClr val="000000"/>
                        </a:buClr>
                        <a:buSzTx/>
                        <a:buFont typeface="Arial"/>
                        <a:buNone/>
                        <a:tabLst/>
                        <a:defRPr/>
                      </a:pPr>
                      <a:r>
                        <a:rPr lang="en-GB" sz="800" dirty="0"/>
                        <a:t>I worked professionally during </a:t>
                      </a:r>
                      <a:r>
                        <a:rPr lang="en-GB" sz="800" dirty="0" err="1"/>
                        <a:t>DataLab</a:t>
                      </a:r>
                      <a:r>
                        <a:rPr lang="en-GB" sz="800" dirty="0"/>
                        <a:t> sessions and contributed to both frontend and pipeline development.</a:t>
                      </a:r>
                      <a:endParaRPr lang="en-US" sz="700" b="0" i="0" u="none" strike="noStrike" dirty="0">
                        <a:solidFill>
                          <a:srgbClr val="000000"/>
                        </a:solidFill>
                        <a:effectLst/>
                        <a:highlight>
                          <a:srgbClr val="FEF2CD"/>
                        </a:highlight>
                        <a:latin typeface="Roboto" panose="02000000000000000000" pitchFamily="2" charset="0"/>
                        <a:ea typeface="Roboto" panose="02000000000000000000" pitchFamily="2" charset="0"/>
                        <a:cs typeface="Roboto" panose="02000000000000000000" pitchFamily="2" charset="0"/>
                      </a:endParaRPr>
                    </a:p>
                  </a:txBody>
                  <a:tcPr>
                    <a:solidFill>
                      <a:srgbClr val="FFFBD3"/>
                    </a:solidFill>
                  </a:tcPr>
                </a:tc>
                <a:tc>
                  <a:txBody>
                    <a:bodyPr/>
                    <a:lstStyle/>
                    <a:p>
                      <a:pPr algn="l" fontAlgn="t"/>
                      <a:r>
                        <a:rPr lang="en-GB" sz="800" dirty="0"/>
                        <a:t>We use version control for all code and data assets via GitHub. The entire ML pipeline, including training, preprocessing, and registration scripts, is tracked and modularized. </a:t>
                      </a:r>
                      <a:endParaRPr lang="en-NL" sz="700"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tc>
                  <a:txBody>
                    <a:bodyPr/>
                    <a:lstStyle/>
                    <a:p>
                      <a:r>
                        <a:rPr lang="en-GB" sz="800" dirty="0"/>
                        <a:t>We developed a modular pipeline with the following components:</a:t>
                      </a:r>
                    </a:p>
                    <a:p>
                      <a:endParaRPr lang="en-GB" sz="800" dirty="0"/>
                    </a:p>
                    <a:p>
                      <a:pPr marL="171450" indent="-171450">
                        <a:buFont typeface="Arial" panose="020B0604020202020204" pitchFamily="34" charset="0"/>
                        <a:buChar char="•"/>
                      </a:pPr>
                      <a:r>
                        <a:rPr lang="en-GB" sz="800" dirty="0"/>
                        <a:t>preprocess.py: Cleans and prepares input data</a:t>
                      </a:r>
                    </a:p>
                    <a:p>
                      <a:pPr marL="171450" indent="-171450">
                        <a:buFont typeface="Arial" panose="020B0604020202020204" pitchFamily="34" charset="0"/>
                        <a:buChar char="•"/>
                      </a:pPr>
                      <a:r>
                        <a:rPr lang="en-GB" sz="800" dirty="0"/>
                        <a:t>train.py and train_hpo.py: Handle training and hyperparameter optimization</a:t>
                      </a:r>
                    </a:p>
                    <a:p>
                      <a:pPr marL="171450" indent="-171450">
                        <a:buFont typeface="Arial" panose="020B0604020202020204" pitchFamily="34" charset="0"/>
                        <a:buChar char="•"/>
                      </a:pPr>
                      <a:r>
                        <a:rPr lang="en-GB" sz="800" dirty="0"/>
                        <a:t>evaluate.py and compare.py: Perform automated model evaluation</a:t>
                      </a:r>
                    </a:p>
                    <a:p>
                      <a:pPr marL="171450" indent="-171450">
                        <a:buFont typeface="Arial" panose="020B0604020202020204" pitchFamily="34" charset="0"/>
                        <a:buChar char="•"/>
                      </a:pPr>
                      <a:r>
                        <a:rPr lang="en-GB" sz="800" dirty="0"/>
                        <a:t>register.py: Pushes trained models to the Azure ML registry</a:t>
                      </a:r>
                    </a:p>
                    <a:p>
                      <a:pPr marL="171450" indent="-171450">
                        <a:buFont typeface="Arial" panose="020B0604020202020204" pitchFamily="34" charset="0"/>
                        <a:buChar char="•"/>
                      </a:pPr>
                      <a:r>
                        <a:rPr lang="en-GB" sz="800" dirty="0"/>
                        <a:t>setup_monitoring.py: Enables logging and performance tracking</a:t>
                      </a:r>
                    </a:p>
                    <a:p>
                      <a:pPr marL="171450" indent="-171450">
                        <a:buFont typeface="Arial" panose="020B0604020202020204" pitchFamily="34" charset="0"/>
                        <a:buChar char="•"/>
                      </a:pPr>
                      <a:endParaRPr lang="en-GB" sz="800" dirty="0"/>
                    </a:p>
                    <a:p>
                      <a:r>
                        <a:rPr lang="en-GB" sz="800" dirty="0"/>
                        <a:t>Each module is integrated into a pipeline architecture triggered via YAML configuration.</a:t>
                      </a:r>
                    </a:p>
                    <a:p>
                      <a:endParaRPr lang="en-NL" sz="700" dirty="0">
                        <a:latin typeface="Roboto" panose="02000000000000000000" pitchFamily="2" charset="0"/>
                        <a:ea typeface="Roboto" panose="02000000000000000000" pitchFamily="2" charset="0"/>
                        <a:cs typeface="Roboto" panose="02000000000000000000" pitchFamily="2" charset="0"/>
                      </a:endParaRPr>
                    </a:p>
                  </a:txBody>
                  <a:tcPr>
                    <a:solidFill>
                      <a:srgbClr val="F5C1A8"/>
                    </a:solidFill>
                  </a:tcPr>
                </a:tc>
                <a:extLst>
                  <a:ext uri="{0D108BD9-81ED-4DB2-BD59-A6C34878D82A}">
                    <a16:rowId xmlns:a16="http://schemas.microsoft.com/office/drawing/2014/main" val="3577151072"/>
                  </a:ext>
                </a:extLst>
              </a:tr>
              <a:tr h="1016894">
                <a:tc>
                  <a:txBody>
                    <a:bodyPr/>
                    <a:lstStyle/>
                    <a:p>
                      <a:pPr lvl="0">
                        <a:buNone/>
                      </a:pPr>
                      <a:r>
                        <a:rPr lang="en-US" sz="700" b="1" dirty="0">
                          <a:latin typeface="Roboto" panose="02000000000000000000" pitchFamily="2" charset="0"/>
                          <a:ea typeface="Roboto" panose="02000000000000000000" pitchFamily="2" charset="0"/>
                          <a:cs typeface="Roboto" panose="02000000000000000000" pitchFamily="2" charset="0"/>
                        </a:rPr>
                        <a:t>Provide links to:</a:t>
                      </a:r>
                    </a:p>
                    <a:p>
                      <a:pPr marL="171450" lvl="0" indent="-171450">
                        <a:buFontTx/>
                        <a:buChar char="-"/>
                      </a:pPr>
                      <a:r>
                        <a:rPr lang="en-US" sz="700" dirty="0">
                          <a:latin typeface="Roboto" panose="02000000000000000000" pitchFamily="2" charset="0"/>
                          <a:ea typeface="Roboto" panose="02000000000000000000" pitchFamily="2" charset="0"/>
                          <a:cs typeface="Roboto" panose="02000000000000000000" pitchFamily="2" charset="0"/>
                        </a:rPr>
                        <a:t>Learning log</a:t>
                      </a:r>
                    </a:p>
                    <a:p>
                      <a:pPr marL="171450" lvl="0" indent="-171450">
                        <a:buFontTx/>
                        <a:buChar char="-"/>
                      </a:pPr>
                      <a:r>
                        <a:rPr lang="en-US" sz="700" dirty="0">
                          <a:latin typeface="Roboto" panose="02000000000000000000" pitchFamily="2" charset="0"/>
                          <a:ea typeface="Roboto" panose="02000000000000000000" pitchFamily="2" charset="0"/>
                          <a:cs typeface="Roboto" panose="02000000000000000000" pitchFamily="2" charset="0"/>
                        </a:rPr>
                        <a:t>Azure </a:t>
                      </a:r>
                      <a:r>
                        <a:rPr lang="en-US" sz="700" dirty="0" err="1">
                          <a:latin typeface="Roboto" panose="02000000000000000000" pitchFamily="2" charset="0"/>
                          <a:ea typeface="Roboto" panose="02000000000000000000" pitchFamily="2" charset="0"/>
                          <a:cs typeface="Roboto" panose="02000000000000000000" pitchFamily="2" charset="0"/>
                        </a:rPr>
                        <a:t>Devops</a:t>
                      </a:r>
                      <a:r>
                        <a:rPr lang="en-US" sz="700" dirty="0">
                          <a:latin typeface="Roboto" panose="02000000000000000000" pitchFamily="2" charset="0"/>
                          <a:ea typeface="Roboto" panose="02000000000000000000" pitchFamily="2" charset="0"/>
                          <a:cs typeface="Roboto" panose="02000000000000000000" pitchFamily="2" charset="0"/>
                        </a:rPr>
                        <a:t> Boards</a:t>
                      </a:r>
                    </a:p>
                    <a:p>
                      <a:pPr marL="171450" lvl="0" indent="-171450">
                        <a:buFontTx/>
                        <a:buChar char="-"/>
                      </a:pPr>
                      <a:r>
                        <a:rPr lang="en-US" sz="700" dirty="0">
                          <a:latin typeface="Roboto" panose="02000000000000000000" pitchFamily="2" charset="0"/>
                          <a:ea typeface="Roboto" panose="02000000000000000000" pitchFamily="2" charset="0"/>
                          <a:cs typeface="Roboto" panose="02000000000000000000" pitchFamily="2" charset="0"/>
                        </a:rPr>
                        <a:t>Self-assessment rubric</a:t>
                      </a: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r>
                        <a:rPr lang="en-US" sz="700" b="1" dirty="0">
                          <a:latin typeface="Roboto" panose="02000000000000000000" pitchFamily="2" charset="0"/>
                          <a:ea typeface="Roboto" panose="02000000000000000000" pitchFamily="2" charset="0"/>
                          <a:cs typeface="Roboto" panose="02000000000000000000" pitchFamily="2" charset="0"/>
                        </a:rPr>
                        <a:t>Learning log:</a:t>
                      </a:r>
                    </a:p>
                    <a:p>
                      <a:pPr marL="171450" lvl="0" indent="-171450">
                        <a:buFontTx/>
                        <a:buChar char="-"/>
                      </a:pPr>
                      <a:r>
                        <a:rPr lang="en-US" sz="700" b="1" dirty="0">
                          <a:latin typeface="Roboto" panose="02000000000000000000" pitchFamily="2" charset="0"/>
                          <a:ea typeface="Roboto" panose="02000000000000000000" pitchFamily="2" charset="0"/>
                          <a:cs typeface="Roboto" panose="02000000000000000000" pitchFamily="2" charset="0"/>
                          <a:hlinkClick r:id="rId3"/>
                        </a:rPr>
                        <a:t>https://github.com/JeremyvanGorp232189/2025_D/blob/d9a9db39da60cea5bb42ae12988fdab2de81984d/LearningLog2024-25Y2D_232189.pptx</a:t>
                      </a:r>
                      <a:endParaRPr lang="en-US" sz="700" b="1"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b="1"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r>
                        <a:rPr lang="en-US" sz="700" b="1" dirty="0">
                          <a:latin typeface="Roboto" panose="02000000000000000000" pitchFamily="2" charset="0"/>
                          <a:ea typeface="Roboto" panose="02000000000000000000" pitchFamily="2" charset="0"/>
                          <a:cs typeface="Roboto" panose="02000000000000000000" pitchFamily="2" charset="0"/>
                        </a:rPr>
                        <a:t>Azure:</a:t>
                      </a:r>
                    </a:p>
                    <a:p>
                      <a:pPr marL="171450" lvl="0" indent="-171450">
                        <a:buFontTx/>
                        <a:buChar char="-"/>
                      </a:pPr>
                      <a:r>
                        <a:rPr lang="en-GB" sz="800" dirty="0">
                          <a:hlinkClick r:id="rId4"/>
                        </a:rPr>
                        <a:t>CV8 Team Sprint 1 </a:t>
                      </a:r>
                      <a:r>
                        <a:rPr lang="en-GB" sz="800" dirty="0" err="1">
                          <a:hlinkClick r:id="rId4"/>
                        </a:rPr>
                        <a:t>Taskboard</a:t>
                      </a:r>
                      <a:r>
                        <a:rPr lang="en-GB" sz="800" dirty="0">
                          <a:hlinkClick r:id="rId4"/>
                        </a:rPr>
                        <a:t> - Boards</a:t>
                      </a: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r>
                        <a:rPr lang="en-US" sz="700" b="1" dirty="0">
                          <a:latin typeface="Roboto" panose="02000000000000000000" pitchFamily="2" charset="0"/>
                          <a:ea typeface="Roboto" panose="02000000000000000000" pitchFamily="2" charset="0"/>
                          <a:cs typeface="Roboto" panose="02000000000000000000" pitchFamily="2" charset="0"/>
                        </a:rPr>
                        <a:t>Self assessment:</a:t>
                      </a:r>
                    </a:p>
                    <a:p>
                      <a:pPr marL="171450" lvl="0" indent="-171450">
                        <a:buFontTx/>
                        <a:buChar char="-"/>
                      </a:pPr>
                      <a:r>
                        <a:rPr lang="en-US" sz="700" dirty="0">
                          <a:latin typeface="Roboto" panose="02000000000000000000" pitchFamily="2" charset="0"/>
                          <a:ea typeface="Roboto" panose="02000000000000000000" pitchFamily="2" charset="0"/>
                          <a:cs typeface="Roboto" panose="02000000000000000000" pitchFamily="2" charset="0"/>
                          <a:hlinkClick r:id="rId5"/>
                        </a:rPr>
                        <a:t>https://github.com/JeremyvanGorp232189/2025_D/blob/0fe91d618017a18725f0959ecb79bcc9e0d5cbe5/Assessment%20Rubric%20Y2D%202025%20final.xlsx</a:t>
                      </a: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txBody>
                  <a:tcPr>
                    <a:solidFill>
                      <a:srgbClr val="FFFBD3"/>
                    </a:solidFill>
                  </a:tcPr>
                </a:tc>
                <a:tc>
                  <a:txBody>
                    <a:bodyPr/>
                    <a:lstStyle/>
                    <a:p>
                      <a:pPr lvl="0">
                        <a:buNone/>
                      </a:pPr>
                      <a:r>
                        <a:rPr lang="en-US" sz="700" b="1" dirty="0">
                          <a:latin typeface="Roboto" panose="02000000000000000000" pitchFamily="2" charset="0"/>
                          <a:ea typeface="Roboto" panose="02000000000000000000" pitchFamily="2" charset="0"/>
                          <a:cs typeface="Roboto" panose="02000000000000000000" pitchFamily="2" charset="0"/>
                        </a:rPr>
                        <a:t>Provide links here:</a:t>
                      </a: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Pipeline folder: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6"/>
                        </a:rPr>
                        <a:t>https://github.com/BredaUniversityADSAI/2024-25d-fai2-adsai-group-nlp11/tree/dev/CV8/src/training/components</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Monitoring folder:</a:t>
                      </a:r>
                      <a:b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br>
                      <a:b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b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7"/>
                        </a:rPr>
                        <a:t>https://github.com/BredaUniversityADSAI/2024-25d-fai2-adsai-group-nlp11/tree/e65dbc198ecca76aff7a1986aec1a0e2c187d9b7/CV8/src/monitoring</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Readme.md: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8"/>
                        </a:rPr>
                        <a:t>https://github.com/BredaUniversityADSAI/2024-25d-fai2-adsai-group-nlp11/blob/e65dbc198ecca76aff7a1986aec1a0e2c187d9b7/CV8/src/readme.md</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Pipeline files: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Compare.py: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9"/>
                        </a:rPr>
                        <a:t>https://github.com/BredaUniversityADSAI/2024-25d-fai2-adsai-group-nlp11/blob/e65dbc198ecca76aff7a1986aec1a0e2c187d9b7/CV8/src/training/components/compare.py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err="1">
                          <a:solidFill>
                            <a:srgbClr val="000000"/>
                          </a:solidFill>
                          <a:latin typeface="Roboto" panose="02000000000000000000" pitchFamily="2" charset="0"/>
                          <a:ea typeface="Roboto" panose="02000000000000000000" pitchFamily="2" charset="0"/>
                          <a:cs typeface="Roboto" panose="02000000000000000000" pitchFamily="2" charset="0"/>
                        </a:rPr>
                        <a:t>Environment.yml</a:t>
                      </a: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0"/>
                        </a:rPr>
                        <a:t>https://github.com/BredaUniversityADSAI/2024-25d-fai2-adsai-group-nlp11/blob/e65dbc198ecca76aff7a1986aec1a0e2c187d9b7/CV8/src/training/components/environment.yml</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Evaluate.py:</a:t>
                      </a:r>
                      <a:b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b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1"/>
                        </a:rPr>
                        <a:t>https://github.com/BredaUniversityADSAI/2024-25d-fai2-adsai-group-nlp11/blob/e65dbc198ecca76aff7a1986aec1a0e2c187d9b7/CV8/src/training/components/evaluate.py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Preprocess.py: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2"/>
                        </a:rPr>
                        <a:t>https://github.com/BredaUniversityADSAI/2024-25d-fai2-adsai-group-nlp11/blob/e65dbc198ecca76aff7a1986aec1a0e2c187d9b7/CV8/src/training/components/preprocess.py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Register.py: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3"/>
                        </a:rPr>
                        <a:t>https://github.com/BredaUniversityADSAI/2024-25d-fai2-adsai-group-nlp11/blob/e65dbc198ecca76aff7a1986aec1a0e2c187d9b7/CV8/src/training/components/register.py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Setup_monitoring.py: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4"/>
                        </a:rPr>
                        <a:t>https://github.com/BredaUniversityADSAI/2024-25d-fai2-adsai-group-nlp11/blob/e65dbc198ecca76aff7a1986aec1a0e2c187d9b7/CV8/src/training/components/setup_monitoring.py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Train.py: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5"/>
                        </a:rPr>
                        <a:t>https://github.com/BredaUniversityADSAI/2024-25d-fai2-adsai-group-nlp11/blob/e65dbc198ecca76aff7a1986aec1a0e2c187d9b7/CV8/src/training/components/train.py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Train_hpo.py: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6"/>
                        </a:rPr>
                        <a:t>https://github.com/BredaUniversityADSAI/2024-25d-fai2-adsai-group-nlp11/blob/e65dbc198ecca76aff7a1986aec1a0e2c187d9b7/CV8/src/training/components/train_hpo.py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err="1">
                          <a:solidFill>
                            <a:srgbClr val="000000"/>
                          </a:solidFill>
                          <a:latin typeface="Roboto" panose="02000000000000000000" pitchFamily="2" charset="0"/>
                          <a:ea typeface="Roboto" panose="02000000000000000000" pitchFamily="2" charset="0"/>
                          <a:cs typeface="Roboto" panose="02000000000000000000" pitchFamily="2" charset="0"/>
                        </a:rPr>
                        <a:t>Train_hpo.yml</a:t>
                      </a: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7"/>
                        </a:rPr>
                        <a:t>https://github.com/BredaUniversityADSAI/2024-25d-fai2-adsai-group-nlp11/blob/e65dbc198ecca76aff7a1986aec1a0e2c187d9b7/CV8/src/training/components/train_hpo.yml</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a:t>
                      </a:r>
                    </a:p>
                    <a:p>
                      <a:pPr lvl="0">
                        <a:buNone/>
                      </a:pPr>
                      <a:r>
                        <a:rPr lang="en-US" sz="700" b="1" dirty="0">
                          <a:latin typeface="Roboto" panose="02000000000000000000" pitchFamily="2" charset="0"/>
                          <a:ea typeface="Roboto" panose="02000000000000000000" pitchFamily="2" charset="0"/>
                          <a:cs typeface="Roboto" panose="02000000000000000000" pitchFamily="2" charset="0"/>
                        </a:rPr>
                        <a:t>Monitoring files:</a:t>
                      </a: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err="1">
                          <a:latin typeface="Roboto" panose="02000000000000000000" pitchFamily="2" charset="0"/>
                          <a:ea typeface="Roboto" panose="02000000000000000000" pitchFamily="2" charset="0"/>
                          <a:cs typeface="Roboto" panose="02000000000000000000" pitchFamily="2" charset="0"/>
                        </a:rPr>
                        <a:t>Dockerfile</a:t>
                      </a:r>
                      <a:r>
                        <a:rPr lang="en-US" sz="700" b="1" dirty="0">
                          <a:latin typeface="Roboto" panose="02000000000000000000" pitchFamily="2" charset="0"/>
                          <a:ea typeface="Roboto" panose="02000000000000000000" pitchFamily="2" charset="0"/>
                          <a:cs typeface="Roboto" panose="02000000000000000000" pitchFamily="2" charset="0"/>
                        </a:rPr>
                        <a:t>:</a:t>
                      </a:r>
                    </a:p>
                    <a:p>
                      <a:pPr lvl="0">
                        <a:buNone/>
                      </a:pPr>
                      <a:r>
                        <a:rPr lang="en-US" sz="700" b="1" dirty="0">
                          <a:latin typeface="Roboto" panose="02000000000000000000" pitchFamily="2" charset="0"/>
                          <a:ea typeface="Roboto" panose="02000000000000000000" pitchFamily="2" charset="0"/>
                          <a:cs typeface="Roboto" panose="02000000000000000000" pitchFamily="2" charset="0"/>
                          <a:hlinkClick r:id="rId18"/>
                        </a:rPr>
                        <a:t>https://github.com/BredaUniversityADSAI/2024-25d-fai2-adsai-group-nlp11/blob/e65dbc198ecca76aff7a1986aec1a0e2c187d9b7/CV8/src/monitoring/Dockerfile</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App.py</a:t>
                      </a:r>
                      <a:br>
                        <a:rPr lang="en-US" sz="700" b="1" dirty="0">
                          <a:latin typeface="Roboto" panose="02000000000000000000" pitchFamily="2" charset="0"/>
                          <a:ea typeface="Roboto" panose="02000000000000000000" pitchFamily="2" charset="0"/>
                          <a:cs typeface="Roboto" panose="02000000000000000000" pitchFamily="2" charset="0"/>
                        </a:rPr>
                      </a:br>
                      <a:r>
                        <a:rPr lang="en-US" sz="700" b="1" dirty="0">
                          <a:latin typeface="Roboto" panose="02000000000000000000" pitchFamily="2" charset="0"/>
                          <a:ea typeface="Roboto" panose="02000000000000000000" pitchFamily="2" charset="0"/>
                          <a:cs typeface="Roboto" panose="02000000000000000000" pitchFamily="2" charset="0"/>
                          <a:hlinkClick r:id="rId19"/>
                        </a:rPr>
                        <a:t>https://github.com/BredaUniversityADSAI/2024-25d-fai2-adsai-group-nlp11/blob/e65dbc198ecca76aff7a1986aec1a0e2c187d9b7/CV8/src/monitoring/app.py</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Deploy.py</a:t>
                      </a:r>
                    </a:p>
                    <a:p>
                      <a:pPr lvl="0">
                        <a:buNone/>
                      </a:pPr>
                      <a:r>
                        <a:rPr lang="en-US" sz="700" b="1" dirty="0">
                          <a:latin typeface="Roboto" panose="02000000000000000000" pitchFamily="2" charset="0"/>
                          <a:ea typeface="Roboto" panose="02000000000000000000" pitchFamily="2" charset="0"/>
                          <a:cs typeface="Roboto" panose="02000000000000000000" pitchFamily="2" charset="0"/>
                          <a:hlinkClick r:id="rId20"/>
                        </a:rPr>
                        <a:t>https://github.com/BredaUniversityADSAI/2024-25d-fai2-adsai-group-nlp11/blob/e65dbc198ecca76aff7a1986aec1a0e2c187d9b7/CV8/src/monitoring/deploy.py</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tc>
                  <a:txBody>
                    <a:bodyPr/>
                    <a:lstStyle/>
                    <a:p>
                      <a:pPr lvl="0">
                        <a:buNone/>
                      </a:pPr>
                      <a:r>
                        <a:rPr lang="en-US" sz="700" b="1" dirty="0">
                          <a:latin typeface="Roboto" panose="02000000000000000000" pitchFamily="2" charset="0"/>
                          <a:ea typeface="Roboto" panose="02000000000000000000" pitchFamily="2" charset="0"/>
                          <a:cs typeface="Roboto" panose="02000000000000000000" pitchFamily="2" charset="0"/>
                        </a:rPr>
                        <a:t>Provide links here:</a:t>
                      </a: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Pipeline folder: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6"/>
                        </a:rPr>
                        <a:t>https://github.com/BredaUniversityADSAI/2024-25d-fai2-adsai-group-nlp11/tree/dev/CV8/src/training/components</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Monitoring folder:</a:t>
                      </a:r>
                      <a:b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br>
                      <a:b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b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7"/>
                        </a:rPr>
                        <a:t>https://github.com/BredaUniversityADSAI/2024-25d-fai2-adsai-group-nlp11/tree/e65dbc198ecca76aff7a1986aec1a0e2c187d9b7/CV8/src/monitoring</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Readme.md: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8"/>
                        </a:rPr>
                        <a:t>https://github.com/BredaUniversityADSAI/2024-25d-fai2-adsai-group-nlp11/blob/e65dbc198ecca76aff7a1986aec1a0e2c187d9b7/CV8/src/readme.md</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Pipeline files: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Compare.py: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9"/>
                        </a:rPr>
                        <a:t>https://github.com/BredaUniversityADSAI/2024-25d-fai2-adsai-group-nlp11/blob/e65dbc198ecca76aff7a1986aec1a0e2c187d9b7/CV8/src/training/components/compare.py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err="1">
                          <a:solidFill>
                            <a:srgbClr val="000000"/>
                          </a:solidFill>
                          <a:latin typeface="Roboto" panose="02000000000000000000" pitchFamily="2" charset="0"/>
                          <a:ea typeface="Roboto" panose="02000000000000000000" pitchFamily="2" charset="0"/>
                          <a:cs typeface="Roboto" panose="02000000000000000000" pitchFamily="2" charset="0"/>
                        </a:rPr>
                        <a:t>Environment.yml</a:t>
                      </a: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0"/>
                        </a:rPr>
                        <a:t>https://github.com/BredaUniversityADSAI/2024-25d-fai2-adsai-group-nlp11/blob/e65dbc198ecca76aff7a1986aec1a0e2c187d9b7/CV8/src/training/components/environment.yml</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Evaluate.py:</a:t>
                      </a:r>
                      <a:b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b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1"/>
                        </a:rPr>
                        <a:t>https://github.com/BredaUniversityADSAI/2024-25d-fai2-adsai-group-nlp11/blob/e65dbc198ecca76aff7a1986aec1a0e2c187d9b7/CV8/src/training/components/evaluate.py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Preprocess.py: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2"/>
                        </a:rPr>
                        <a:t>https://github.com/BredaUniversityADSAI/2024-25d-fai2-adsai-group-nlp11/blob/e65dbc198ecca76aff7a1986aec1a0e2c187d9b7/CV8/src/training/components/preprocess.py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Register.py: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3"/>
                        </a:rPr>
                        <a:t>https://github.com/BredaUniversityADSAI/2024-25d-fai2-adsai-group-nlp11/blob/e65dbc198ecca76aff7a1986aec1a0e2c187d9b7/CV8/src/training/components/register.py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Setup_monitoring.py: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4"/>
                        </a:rPr>
                        <a:t>https://github.com/BredaUniversityADSAI/2024-25d-fai2-adsai-group-nlp11/blob/e65dbc198ecca76aff7a1986aec1a0e2c187d9b7/CV8/src/training/components/setup_monitoring.py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Train.py: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5"/>
                        </a:rPr>
                        <a:t>https://github.com/BredaUniversityADSAI/2024-25d-fai2-adsai-group-nlp11/blob/e65dbc198ecca76aff7a1986aec1a0e2c187d9b7/CV8/src/training/components/train.py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Train_hpo.py: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6"/>
                        </a:rPr>
                        <a:t>https://github.com/BredaUniversityADSAI/2024-25d-fai2-adsai-group-nlp11/blob/e65dbc198ecca76aff7a1986aec1a0e2c187d9b7/CV8/src/training/components/train_hpo.py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err="1">
                          <a:solidFill>
                            <a:srgbClr val="000000"/>
                          </a:solidFill>
                          <a:latin typeface="Roboto" panose="02000000000000000000" pitchFamily="2" charset="0"/>
                          <a:ea typeface="Roboto" panose="02000000000000000000" pitchFamily="2" charset="0"/>
                          <a:cs typeface="Roboto" panose="02000000000000000000" pitchFamily="2" charset="0"/>
                        </a:rPr>
                        <a:t>Train_hpo.yml</a:t>
                      </a: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7"/>
                        </a:rPr>
                        <a:t>https://github.com/BredaUniversityADSAI/2024-25d-fai2-adsai-group-nlp11/blob/e65dbc198ecca76aff7a1986aec1a0e2c187d9b7/CV8/src/training/components/train_hpo.yml</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a:t>
                      </a:r>
                    </a:p>
                    <a:p>
                      <a:pPr lvl="0">
                        <a:buNone/>
                      </a:pPr>
                      <a:r>
                        <a:rPr lang="en-US" sz="700" b="1" dirty="0">
                          <a:latin typeface="Roboto" panose="02000000000000000000" pitchFamily="2" charset="0"/>
                          <a:ea typeface="Roboto" panose="02000000000000000000" pitchFamily="2" charset="0"/>
                          <a:cs typeface="Roboto" panose="02000000000000000000" pitchFamily="2" charset="0"/>
                        </a:rPr>
                        <a:t>Monitoring files:</a:t>
                      </a: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err="1">
                          <a:latin typeface="Roboto" panose="02000000000000000000" pitchFamily="2" charset="0"/>
                          <a:ea typeface="Roboto" panose="02000000000000000000" pitchFamily="2" charset="0"/>
                          <a:cs typeface="Roboto" panose="02000000000000000000" pitchFamily="2" charset="0"/>
                        </a:rPr>
                        <a:t>Dockerfile</a:t>
                      </a:r>
                      <a:r>
                        <a:rPr lang="en-US" sz="700" b="1" dirty="0">
                          <a:latin typeface="Roboto" panose="02000000000000000000" pitchFamily="2" charset="0"/>
                          <a:ea typeface="Roboto" panose="02000000000000000000" pitchFamily="2" charset="0"/>
                          <a:cs typeface="Roboto" panose="02000000000000000000" pitchFamily="2" charset="0"/>
                        </a:rPr>
                        <a:t>:</a:t>
                      </a:r>
                    </a:p>
                    <a:p>
                      <a:pPr lvl="0">
                        <a:buNone/>
                      </a:pPr>
                      <a:r>
                        <a:rPr lang="en-US" sz="700" b="1" dirty="0">
                          <a:latin typeface="Roboto" panose="02000000000000000000" pitchFamily="2" charset="0"/>
                          <a:ea typeface="Roboto" panose="02000000000000000000" pitchFamily="2" charset="0"/>
                          <a:cs typeface="Roboto" panose="02000000000000000000" pitchFamily="2" charset="0"/>
                          <a:hlinkClick r:id="rId18"/>
                        </a:rPr>
                        <a:t>https://github.com/BredaUniversityADSAI/2024-25d-fai2-adsai-group-nlp11/blob/e65dbc198ecca76aff7a1986aec1a0e2c187d9b7/CV8/src/monitoring/Dockerfile</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App.py</a:t>
                      </a:r>
                      <a:br>
                        <a:rPr lang="en-US" sz="700" b="1" dirty="0">
                          <a:latin typeface="Roboto" panose="02000000000000000000" pitchFamily="2" charset="0"/>
                          <a:ea typeface="Roboto" panose="02000000000000000000" pitchFamily="2" charset="0"/>
                          <a:cs typeface="Roboto" panose="02000000000000000000" pitchFamily="2" charset="0"/>
                        </a:rPr>
                      </a:br>
                      <a:r>
                        <a:rPr lang="en-US" sz="700" b="1" dirty="0">
                          <a:latin typeface="Roboto" panose="02000000000000000000" pitchFamily="2" charset="0"/>
                          <a:ea typeface="Roboto" panose="02000000000000000000" pitchFamily="2" charset="0"/>
                          <a:cs typeface="Roboto" panose="02000000000000000000" pitchFamily="2" charset="0"/>
                          <a:hlinkClick r:id="rId19"/>
                        </a:rPr>
                        <a:t>https://github.com/BredaUniversityADSAI/2024-25d-fai2-adsai-group-nlp11/blob/e65dbc198ecca76aff7a1986aec1a0e2c187d9b7/CV8/src/monitoring/app.py</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Deploy.py</a:t>
                      </a:r>
                    </a:p>
                    <a:p>
                      <a:pPr lvl="0">
                        <a:buNone/>
                      </a:pPr>
                      <a:r>
                        <a:rPr lang="en-US" sz="700" b="1" dirty="0">
                          <a:latin typeface="Roboto" panose="02000000000000000000" pitchFamily="2" charset="0"/>
                          <a:ea typeface="Roboto" panose="02000000000000000000" pitchFamily="2" charset="0"/>
                          <a:cs typeface="Roboto" panose="02000000000000000000" pitchFamily="2" charset="0"/>
                          <a:hlinkClick r:id="rId20"/>
                        </a:rPr>
                        <a:t>https://github.com/BredaUniversityADSAI/2024-25d-fai2-adsai-group-nlp11/blob/e65dbc198ecca76aff7a1986aec1a0e2c187d9b7/CV8/src/monitoring/deploy.py</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txBody>
                  <a:tcPr>
                    <a:solidFill>
                      <a:srgbClr val="F5C1A8"/>
                    </a:solidFill>
                  </a:tcPr>
                </a:tc>
                <a:extLst>
                  <a:ext uri="{0D108BD9-81ED-4DB2-BD59-A6C34878D82A}">
                    <a16:rowId xmlns:a16="http://schemas.microsoft.com/office/drawing/2014/main" val="740005107"/>
                  </a:ext>
                </a:extLst>
              </a:tr>
            </a:tbl>
          </a:graphicData>
        </a:graphic>
      </p:graphicFrame>
    </p:spTree>
    <p:extLst>
      <p:ext uri="{BB962C8B-B14F-4D97-AF65-F5344CB8AC3E}">
        <p14:creationId xmlns:p14="http://schemas.microsoft.com/office/powerpoint/2010/main" val="3537379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9"/>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a:t>
            </a:r>
            <a:endParaRPr sz="6000"/>
          </a:p>
        </p:txBody>
      </p:sp>
      <p:sp>
        <p:nvSpPr>
          <p:cNvPr id="154" name="Google Shape;154;p19"/>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Goal Setting</a:t>
            </a:r>
            <a:endParaRPr lang="en-US" sz="3000"/>
          </a:p>
        </p:txBody>
      </p:sp>
      <p:sp>
        <p:nvSpPr>
          <p:cNvPr id="155" name="Google Shape;155;p1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A</a:t>
            </a:r>
            <a:endParaRPr sz="40000">
              <a:solidFill>
                <a:srgbClr val="999999"/>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2">
          <a:extLst>
            <a:ext uri="{FF2B5EF4-FFF2-40B4-BE49-F238E27FC236}">
              <a16:creationId xmlns:a16="http://schemas.microsoft.com/office/drawing/2014/main" id="{569F0EF9-2FD3-5A74-8673-435F5E6888EC}"/>
            </a:ext>
          </a:extLst>
        </p:cNvPr>
        <p:cNvGrpSpPr/>
        <p:nvPr/>
      </p:nvGrpSpPr>
      <p:grpSpPr>
        <a:xfrm>
          <a:off x="0" y="0"/>
          <a:ext cx="0" cy="0"/>
          <a:chOff x="0" y="0"/>
          <a:chExt cx="0" cy="0"/>
        </a:xfrm>
      </p:grpSpPr>
      <p:sp>
        <p:nvSpPr>
          <p:cNvPr id="393" name="Google Shape;393;p42">
            <a:extLst>
              <a:ext uri="{FF2B5EF4-FFF2-40B4-BE49-F238E27FC236}">
                <a16:creationId xmlns:a16="http://schemas.microsoft.com/office/drawing/2014/main" id="{31EA2E75-77D7-E32C-90B9-C81D641929D1}"/>
              </a:ext>
            </a:extLst>
          </p:cNvPr>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a:t>
            </a:r>
            <a:r>
              <a:rPr lang="en-NL" dirty="0"/>
              <a:t>9</a:t>
            </a:r>
            <a:endParaRPr dirty="0"/>
          </a:p>
        </p:txBody>
      </p:sp>
      <p:sp>
        <p:nvSpPr>
          <p:cNvPr id="394" name="Google Shape;394;p42">
            <a:extLst>
              <a:ext uri="{FF2B5EF4-FFF2-40B4-BE49-F238E27FC236}">
                <a16:creationId xmlns:a16="http://schemas.microsoft.com/office/drawing/2014/main" id="{0FA7ED3E-68E0-B423-9694-4617ACD47A02}"/>
              </a:ext>
            </a:extLst>
          </p:cNvPr>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NL"/>
              <a:t>1</a:t>
            </a:r>
            <a:r>
              <a:rPr lang="en"/>
              <a:t>/</a:t>
            </a:r>
            <a:r>
              <a:rPr lang="en-NL"/>
              <a:t>1</a:t>
            </a:r>
            <a:endParaRPr/>
          </a:p>
        </p:txBody>
      </p:sp>
      <p:sp>
        <p:nvSpPr>
          <p:cNvPr id="396" name="Google Shape;396;p42">
            <a:extLst>
              <a:ext uri="{FF2B5EF4-FFF2-40B4-BE49-F238E27FC236}">
                <a16:creationId xmlns:a16="http://schemas.microsoft.com/office/drawing/2014/main" id="{9AB7D074-4E03-B4F3-F11B-61BAF5C9DD35}"/>
              </a:ext>
            </a:extLst>
          </p:cNvPr>
          <p:cNvSpPr txBox="1">
            <a:spLocks noGrp="1"/>
          </p:cNvSpPr>
          <p:nvPr>
            <p:ph type="title" idx="3"/>
          </p:nvPr>
        </p:nvSpPr>
        <p:spPr>
          <a:xfrm>
            <a:off x="2049461" y="0"/>
            <a:ext cx="6577962" cy="576000"/>
          </a:xfrm>
          <a:prstGeom prst="rect">
            <a:avLst/>
          </a:prstGeom>
        </p:spPr>
        <p:txBody>
          <a:bodyPr spcFirstLastPara="1" wrap="square" lIns="91425" tIns="91425" rIns="91425" bIns="91425" anchor="ctr" anchorCtr="0">
            <a:noAutofit/>
          </a:bodyPr>
          <a:lstStyle/>
          <a:p>
            <a:r>
              <a:rPr lang="en-GB" i="0" dirty="0"/>
              <a:t>The student can develop a prototype using an iterative cycle, explicitly involving stakeholders, and implement applications within an (existing) architecture. </a:t>
            </a:r>
            <a:endParaRPr lang="en-GB" dirty="0"/>
          </a:p>
        </p:txBody>
      </p:sp>
      <p:sp>
        <p:nvSpPr>
          <p:cNvPr id="397" name="Google Shape;397;p42">
            <a:extLst>
              <a:ext uri="{FF2B5EF4-FFF2-40B4-BE49-F238E27FC236}">
                <a16:creationId xmlns:a16="http://schemas.microsoft.com/office/drawing/2014/main" id="{81D913BB-9F47-7B58-0A1D-6ADE245F0B00}"/>
              </a:ext>
            </a:extLst>
          </p:cNvPr>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NL" dirty="0"/>
              <a:t>9</a:t>
            </a:r>
            <a:r>
              <a:rPr lang="en" dirty="0"/>
              <a:t>.5</a:t>
            </a:r>
            <a:endParaRPr dirty="0"/>
          </a:p>
        </p:txBody>
      </p:sp>
      <p:sp>
        <p:nvSpPr>
          <p:cNvPr id="398" name="Google Shape;398;p42">
            <a:extLst>
              <a:ext uri="{FF2B5EF4-FFF2-40B4-BE49-F238E27FC236}">
                <a16:creationId xmlns:a16="http://schemas.microsoft.com/office/drawing/2014/main" id="{7917C453-214A-D116-3F2E-C7299B1F257E}"/>
              </a:ext>
            </a:extLst>
          </p:cNvPr>
          <p:cNvSpPr txBox="1">
            <a:spLocks noGrp="1"/>
          </p:cNvSpPr>
          <p:nvPr>
            <p:ph type="title" idx="5"/>
          </p:nvPr>
        </p:nvSpPr>
        <p:spPr>
          <a:xfrm>
            <a:off x="845549" y="576000"/>
            <a:ext cx="8001568" cy="493800"/>
          </a:xfrm>
          <a:prstGeom prst="rect">
            <a:avLst/>
          </a:prstGeom>
        </p:spPr>
        <p:txBody>
          <a:bodyPr spcFirstLastPara="1" wrap="square" lIns="91425" tIns="91425" rIns="91425" bIns="91425" anchor="ctr" anchorCtr="0">
            <a:noAutofit/>
          </a:bodyPr>
          <a:lstStyle/>
          <a:p>
            <a:r>
              <a:rPr lang="en-GB" i="0" dirty="0"/>
              <a:t>The student demonstrates the ability to deploy and maintain machine learning solutions using industry-standard tools, integrating version control, continuous integration, automated pipelines, and monitoring practices for both local and cloud environments.</a:t>
            </a:r>
            <a:endParaRPr lang="en-US" i="0" dirty="0"/>
          </a:p>
        </p:txBody>
      </p:sp>
      <p:sp>
        <p:nvSpPr>
          <p:cNvPr id="399" name="Google Shape;399;p42">
            <a:extLst>
              <a:ext uri="{FF2B5EF4-FFF2-40B4-BE49-F238E27FC236}">
                <a16:creationId xmlns:a16="http://schemas.microsoft.com/office/drawing/2014/main" id="{0527FDD4-F456-01AD-FDA6-127B76AB01E8}"/>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GB" sz="900" dirty="0"/>
              <a:t>Design, Prototyping and Implementation </a:t>
            </a:r>
            <a:endParaRPr sz="900" dirty="0"/>
          </a:p>
        </p:txBody>
      </p:sp>
      <p:graphicFrame>
        <p:nvGraphicFramePr>
          <p:cNvPr id="3" name="Table 4">
            <a:extLst>
              <a:ext uri="{FF2B5EF4-FFF2-40B4-BE49-F238E27FC236}">
                <a16:creationId xmlns:a16="http://schemas.microsoft.com/office/drawing/2014/main" id="{DC71E2D1-3138-EA38-4FF7-801922F2FC16}"/>
              </a:ext>
            </a:extLst>
          </p:cNvPr>
          <p:cNvGraphicFramePr>
            <a:graphicFrameLocks noGrp="1"/>
          </p:cNvGraphicFramePr>
          <p:nvPr>
            <p:extLst>
              <p:ext uri="{D42A27DB-BD31-4B8C-83A1-F6EECF244321}">
                <p14:modId xmlns:p14="http://schemas.microsoft.com/office/powerpoint/2010/main" val="269893701"/>
              </p:ext>
            </p:extLst>
          </p:nvPr>
        </p:nvGraphicFramePr>
        <p:xfrm>
          <a:off x="0" y="1069800"/>
          <a:ext cx="9144000" cy="23534681"/>
        </p:xfrm>
        <a:graphic>
          <a:graphicData uri="http://schemas.openxmlformats.org/drawingml/2006/table">
            <a:tbl>
              <a:tblPr firstRow="1" bandRow="1">
                <a:tableStyleId>{764D4AE7-FFBC-431D-9275-528F30A785D3}</a:tableStyleId>
              </a:tblPr>
              <a:tblGrid>
                <a:gridCol w="1425080">
                  <a:extLst>
                    <a:ext uri="{9D8B030D-6E8A-4147-A177-3AD203B41FA5}">
                      <a16:colId xmlns:a16="http://schemas.microsoft.com/office/drawing/2014/main" val="3534130133"/>
                    </a:ext>
                  </a:extLst>
                </a:gridCol>
                <a:gridCol w="1771884">
                  <a:extLst>
                    <a:ext uri="{9D8B030D-6E8A-4147-A177-3AD203B41FA5}">
                      <a16:colId xmlns:a16="http://schemas.microsoft.com/office/drawing/2014/main" val="3367927302"/>
                    </a:ext>
                  </a:extLst>
                </a:gridCol>
                <a:gridCol w="1985432">
                  <a:extLst>
                    <a:ext uri="{9D8B030D-6E8A-4147-A177-3AD203B41FA5}">
                      <a16:colId xmlns:a16="http://schemas.microsoft.com/office/drawing/2014/main" val="3466084504"/>
                    </a:ext>
                  </a:extLst>
                </a:gridCol>
                <a:gridCol w="1980802">
                  <a:extLst>
                    <a:ext uri="{9D8B030D-6E8A-4147-A177-3AD203B41FA5}">
                      <a16:colId xmlns:a16="http://schemas.microsoft.com/office/drawing/2014/main" val="2514858810"/>
                    </a:ext>
                  </a:extLst>
                </a:gridCol>
                <a:gridCol w="1980802">
                  <a:extLst>
                    <a:ext uri="{9D8B030D-6E8A-4147-A177-3AD203B41FA5}">
                      <a16:colId xmlns:a16="http://schemas.microsoft.com/office/drawing/2014/main" val="107671215"/>
                    </a:ext>
                  </a:extLst>
                </a:gridCol>
              </a:tblGrid>
              <a:tr h="348334">
                <a:tc>
                  <a:txBody>
                    <a:bodyPr/>
                    <a:lstStyle/>
                    <a:p>
                      <a:pPr algn="ctr"/>
                      <a:endParaRPr lang="en-GB" sz="800" b="1" dirty="0">
                        <a:latin typeface="Roboto" panose="02000000000000000000" pitchFamily="2" charset="0"/>
                        <a:ea typeface="Roboto" panose="02000000000000000000" pitchFamily="2" charset="0"/>
                        <a:cs typeface="Roboto" panose="02000000000000000000" pitchFamily="2" charset="0"/>
                      </a:endParaRPr>
                    </a:p>
                    <a:p>
                      <a:pPr algn="ctr"/>
                      <a:r>
                        <a:rPr lang="en-GB" sz="800" b="1" dirty="0">
                          <a:latin typeface="Roboto" panose="02000000000000000000" pitchFamily="2" charset="0"/>
                          <a:ea typeface="Roboto" panose="02000000000000000000" pitchFamily="2" charset="0"/>
                          <a:cs typeface="Roboto" panose="02000000000000000000" pitchFamily="2" charset="0"/>
                        </a:rPr>
                        <a:t>Pre-requisites</a:t>
                      </a:r>
                      <a:endParaRPr lang="en-NL" sz="800" b="1" dirty="0">
                        <a:latin typeface="Roboto" panose="02000000000000000000" pitchFamily="2" charset="0"/>
                        <a:ea typeface="Roboto" panose="02000000000000000000" pitchFamily="2" charset="0"/>
                        <a:cs typeface="Roboto" panose="02000000000000000000" pitchFamily="2" charset="0"/>
                      </a:endParaRPr>
                    </a:p>
                  </a:txBody>
                  <a:tcPr>
                    <a:solidFill>
                      <a:srgbClr val="FFFBD3"/>
                    </a:solidFill>
                  </a:tcPr>
                </a:tc>
                <a:tc>
                  <a:txBody>
                    <a:bodyPr/>
                    <a:lstStyle/>
                    <a:p>
                      <a:pPr algn="ctr"/>
                      <a:endParaRPr lang="en-GB" sz="800" b="1" dirty="0">
                        <a:latin typeface="Roboto" panose="02000000000000000000" pitchFamily="2" charset="0"/>
                        <a:ea typeface="Roboto" panose="02000000000000000000" pitchFamily="2" charset="0"/>
                        <a:cs typeface="Roboto" panose="02000000000000000000" pitchFamily="2" charset="0"/>
                      </a:endParaRPr>
                    </a:p>
                    <a:p>
                      <a:pPr algn="ctr"/>
                      <a:r>
                        <a:rPr lang="en-GB" sz="800" b="1" dirty="0">
                          <a:latin typeface="Roboto" panose="02000000000000000000" pitchFamily="2" charset="0"/>
                          <a:ea typeface="Roboto" panose="02000000000000000000" pitchFamily="2" charset="0"/>
                          <a:cs typeface="Roboto" panose="02000000000000000000" pitchFamily="2" charset="0"/>
                        </a:rPr>
                        <a:t>A: 5 points</a:t>
                      </a:r>
                      <a:endParaRPr lang="en-NL" sz="800" b="1"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tc>
                  <a:txBody>
                    <a:bodyPr/>
                    <a:lstStyle/>
                    <a:p>
                      <a:pPr algn="ctr"/>
                      <a:endParaRPr lang="en-GB" sz="800" b="1" dirty="0">
                        <a:latin typeface="Roboto" panose="02000000000000000000" pitchFamily="2" charset="0"/>
                        <a:ea typeface="Roboto" panose="02000000000000000000" pitchFamily="2" charset="0"/>
                        <a:cs typeface="Roboto" panose="02000000000000000000" pitchFamily="2" charset="0"/>
                      </a:endParaRPr>
                    </a:p>
                    <a:p>
                      <a:pPr algn="ctr"/>
                      <a:r>
                        <a:rPr lang="en-GB" sz="800" b="1" dirty="0">
                          <a:latin typeface="Roboto" panose="02000000000000000000" pitchFamily="2" charset="0"/>
                          <a:ea typeface="Roboto" panose="02000000000000000000" pitchFamily="2" charset="0"/>
                          <a:cs typeface="Roboto" panose="02000000000000000000" pitchFamily="2" charset="0"/>
                        </a:rPr>
                        <a:t>B: 5 points</a:t>
                      </a:r>
                      <a:endParaRPr lang="en-NL" sz="800" b="1" dirty="0">
                        <a:latin typeface="Roboto" panose="02000000000000000000" pitchFamily="2" charset="0"/>
                        <a:ea typeface="Roboto" panose="02000000000000000000" pitchFamily="2" charset="0"/>
                        <a:cs typeface="Roboto" panose="02000000000000000000" pitchFamily="2" charset="0"/>
                      </a:endParaRPr>
                    </a:p>
                  </a:txBody>
                  <a:tcPr>
                    <a:solidFill>
                      <a:srgbClr val="F5C1A8"/>
                    </a:solidFill>
                  </a:tcPr>
                </a:tc>
                <a:tc>
                  <a:txBody>
                    <a:bodyPr/>
                    <a:lstStyle/>
                    <a:p>
                      <a:pPr algn="ctr"/>
                      <a:endParaRPr lang="en-GB" sz="800" b="1" dirty="0">
                        <a:latin typeface="Roboto" panose="02000000000000000000" pitchFamily="2" charset="0"/>
                        <a:ea typeface="Roboto" panose="02000000000000000000" pitchFamily="2" charset="0"/>
                        <a:cs typeface="Roboto" panose="02000000000000000000" pitchFamily="2" charset="0"/>
                      </a:endParaRPr>
                    </a:p>
                    <a:p>
                      <a:pPr algn="ctr"/>
                      <a:r>
                        <a:rPr lang="en-GB" sz="800" b="1" dirty="0">
                          <a:latin typeface="Roboto" panose="02000000000000000000" pitchFamily="2" charset="0"/>
                          <a:ea typeface="Roboto" panose="02000000000000000000" pitchFamily="2" charset="0"/>
                          <a:cs typeface="Roboto" panose="02000000000000000000" pitchFamily="2" charset="0"/>
                        </a:rPr>
                        <a:t>C: 5 points</a:t>
                      </a:r>
                      <a:endParaRPr lang="en-NL" sz="800" b="1"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tc>
                  <a:txBody>
                    <a:bodyPr/>
                    <a:lstStyle/>
                    <a:p>
                      <a:pPr algn="ctr"/>
                      <a:endParaRPr lang="en-GB" sz="800" b="1" dirty="0">
                        <a:latin typeface="Roboto" panose="02000000000000000000" pitchFamily="2" charset="0"/>
                        <a:ea typeface="Roboto" panose="02000000000000000000" pitchFamily="2" charset="0"/>
                        <a:cs typeface="Roboto" panose="02000000000000000000" pitchFamily="2" charset="0"/>
                      </a:endParaRPr>
                    </a:p>
                    <a:p>
                      <a:pPr algn="ctr"/>
                      <a:r>
                        <a:rPr lang="en-GB" sz="800" b="1" dirty="0">
                          <a:latin typeface="Roboto" panose="02000000000000000000" pitchFamily="2" charset="0"/>
                          <a:ea typeface="Roboto" panose="02000000000000000000" pitchFamily="2" charset="0"/>
                          <a:cs typeface="Roboto" panose="02000000000000000000" pitchFamily="2" charset="0"/>
                        </a:rPr>
                        <a:t>D: 5 points</a:t>
                      </a:r>
                      <a:endParaRPr lang="en-NL" sz="800" b="1" dirty="0">
                        <a:latin typeface="Roboto" panose="02000000000000000000" pitchFamily="2" charset="0"/>
                        <a:ea typeface="Roboto" panose="02000000000000000000" pitchFamily="2" charset="0"/>
                        <a:cs typeface="Roboto" panose="02000000000000000000" pitchFamily="2" charset="0"/>
                      </a:endParaRPr>
                    </a:p>
                  </a:txBody>
                  <a:tcPr>
                    <a:solidFill>
                      <a:srgbClr val="F5C1A8"/>
                    </a:solidFill>
                  </a:tcPr>
                </a:tc>
                <a:extLst>
                  <a:ext uri="{0D108BD9-81ED-4DB2-BD59-A6C34878D82A}">
                    <a16:rowId xmlns:a16="http://schemas.microsoft.com/office/drawing/2014/main" val="1929066760"/>
                  </a:ext>
                </a:extLst>
              </a:tr>
              <a:tr h="981667">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700" dirty="0">
                          <a:latin typeface="Roboto" panose="02000000000000000000" pitchFamily="2" charset="0"/>
                          <a:ea typeface="Roboto" panose="02000000000000000000" pitchFamily="2" charset="0"/>
                          <a:cs typeface="Roboto" panose="02000000000000000000" pitchFamily="2" charset="0"/>
                        </a:rPr>
                        <a:t>The student exhibits professional behaviour during </a:t>
                      </a:r>
                      <a:r>
                        <a:rPr lang="en-GB" sz="700" dirty="0" err="1">
                          <a:latin typeface="Roboto" panose="02000000000000000000" pitchFamily="2" charset="0"/>
                          <a:ea typeface="Roboto" panose="02000000000000000000" pitchFamily="2" charset="0"/>
                          <a:cs typeface="Roboto" panose="02000000000000000000" pitchFamily="2" charset="0"/>
                        </a:rPr>
                        <a:t>DataLab</a:t>
                      </a:r>
                      <a:r>
                        <a:rPr lang="en-GB" sz="700" dirty="0">
                          <a:latin typeface="Roboto" panose="02000000000000000000" pitchFamily="2" charset="0"/>
                          <a:ea typeface="Roboto" panose="02000000000000000000" pitchFamily="2" charset="0"/>
                          <a:cs typeface="Roboto" panose="02000000000000000000" pitchFamily="2" charset="0"/>
                        </a:rPr>
                        <a:t> sessions. Clear individual contribution to this ILO is documented.</a:t>
                      </a:r>
                      <a:endParaRPr lang="en-NL" sz="700" dirty="0">
                        <a:latin typeface="Roboto" panose="02000000000000000000" pitchFamily="2" charset="0"/>
                        <a:ea typeface="Roboto" panose="02000000000000000000" pitchFamily="2" charset="0"/>
                        <a:cs typeface="Roboto" panose="02000000000000000000" pitchFamily="2" charset="0"/>
                      </a:endParaRPr>
                    </a:p>
                  </a:txBody>
                  <a:tcPr>
                    <a:solidFill>
                      <a:srgbClr val="FFFBD3"/>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700" dirty="0">
                          <a:latin typeface="Roboto" panose="02000000000000000000" pitchFamily="2" charset="0"/>
                          <a:ea typeface="Roboto" panose="02000000000000000000" pitchFamily="2" charset="0"/>
                          <a:cs typeface="Roboto" panose="02000000000000000000" pitchFamily="2" charset="0"/>
                        </a:rPr>
                        <a:t>The student is able to deploy an inference pipeline using industry standard tools. The student is able to interact with a deployed model locally and in the cloud.</a:t>
                      </a:r>
                      <a:endParaRPr lang="en-NL" sz="700"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tc>
                  <a:txBody>
                    <a:bodyPr/>
                    <a:lstStyle/>
                    <a:p>
                      <a:r>
                        <a:rPr lang="en-GB" sz="700" dirty="0">
                          <a:latin typeface="Roboto" panose="02000000000000000000" pitchFamily="2" charset="0"/>
                          <a:ea typeface="Roboto" panose="02000000000000000000" pitchFamily="2" charset="0"/>
                          <a:cs typeface="Roboto" panose="02000000000000000000" pitchFamily="2" charset="0"/>
                        </a:rPr>
                        <a:t>The student is able to implement a GitHub branching strategy and automate both linting and unit tests. The deployment of the application is automated. The student is able to merge their code and ensure the tests pass.</a:t>
                      </a:r>
                    </a:p>
                  </a:txBody>
                  <a:tcPr>
                    <a:solidFill>
                      <a:srgbClr val="F5C1A8"/>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700" dirty="0">
                          <a:latin typeface="Roboto" panose="02000000000000000000" pitchFamily="2" charset="0"/>
                          <a:ea typeface="Roboto" panose="02000000000000000000" pitchFamily="2" charset="0"/>
                          <a:cs typeface="Roboto" panose="02000000000000000000" pitchFamily="2" charset="0"/>
                        </a:rPr>
                        <a:t>The student is able to train models in a cloud environment and apply version control to models. The student is able to select model versions for use in the inference pipeline. The student is able to automate evaluation and model registration in a training pipeline.</a:t>
                      </a:r>
                      <a:endParaRPr lang="en-NL" sz="700"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tc>
                  <a:txBody>
                    <a:bodyPr/>
                    <a:lstStyle/>
                    <a:p>
                      <a:r>
                        <a:rPr lang="en-GB" sz="700" dirty="0">
                          <a:latin typeface="Roboto" panose="02000000000000000000" pitchFamily="2" charset="0"/>
                          <a:ea typeface="Roboto" panose="02000000000000000000" pitchFamily="2" charset="0"/>
                          <a:cs typeface="Roboto" panose="02000000000000000000" pitchFamily="2" charset="0"/>
                        </a:rPr>
                        <a:t>The student can implement an automated machine learning retraining pipeline including automated model evaluation and deployment. Implement an </a:t>
                      </a:r>
                      <a:r>
                        <a:rPr lang="en-GB" sz="700" dirty="0" err="1">
                          <a:latin typeface="Roboto" panose="02000000000000000000" pitchFamily="2" charset="0"/>
                          <a:ea typeface="Roboto" panose="02000000000000000000" pitchFamily="2" charset="0"/>
                          <a:cs typeface="Roboto" panose="02000000000000000000" pitchFamily="2" charset="0"/>
                        </a:rPr>
                        <a:t>appropiate</a:t>
                      </a:r>
                      <a:r>
                        <a:rPr lang="en-GB" sz="700" dirty="0">
                          <a:latin typeface="Roboto" panose="02000000000000000000" pitchFamily="2" charset="0"/>
                          <a:ea typeface="Roboto" panose="02000000000000000000" pitchFamily="2" charset="0"/>
                          <a:cs typeface="Roboto" panose="02000000000000000000" pitchFamily="2" charset="0"/>
                        </a:rPr>
                        <a:t> monitoring solution, taking into account technical and business metrics, on the training process and the deployed models.</a:t>
                      </a:r>
                    </a:p>
                  </a:txBody>
                  <a:tcPr>
                    <a:solidFill>
                      <a:srgbClr val="F5C1A8"/>
                    </a:solidFill>
                  </a:tcPr>
                </a:tc>
                <a:extLst>
                  <a:ext uri="{0D108BD9-81ED-4DB2-BD59-A6C34878D82A}">
                    <a16:rowId xmlns:a16="http://schemas.microsoft.com/office/drawing/2014/main" val="173029964"/>
                  </a:ext>
                </a:extLst>
              </a:tr>
              <a:tr h="1726804">
                <a:tc>
                  <a:txBody>
                    <a:bodyPr/>
                    <a:lstStyle/>
                    <a:p>
                      <a:pPr marL="0" marR="0" lvl="0" indent="0" algn="l" defTabSz="914400" rtl="0" eaLnBrk="1" fontAlgn="t" latinLnBrk="0" hangingPunct="1">
                        <a:lnSpc>
                          <a:spcPct val="100000"/>
                        </a:lnSpc>
                        <a:spcBef>
                          <a:spcPts val="0"/>
                        </a:spcBef>
                        <a:spcAft>
                          <a:spcPts val="0"/>
                        </a:spcAft>
                        <a:buClr>
                          <a:srgbClr val="000000"/>
                        </a:buClr>
                        <a:buSzTx/>
                        <a:buFont typeface="Arial"/>
                        <a:buNone/>
                        <a:tabLst/>
                        <a:defRPr/>
                      </a:pPr>
                      <a:r>
                        <a:rPr lang="en-GB" sz="800" dirty="0"/>
                        <a:t>I consistently demonstrated professional behaviour during </a:t>
                      </a:r>
                      <a:r>
                        <a:rPr lang="en-GB" sz="800" dirty="0" err="1"/>
                        <a:t>DataLab</a:t>
                      </a:r>
                      <a:r>
                        <a:rPr lang="en-GB" sz="800" dirty="0"/>
                        <a:t> sessions. My main contribution focused on developing the frontend interface, including the emotion dashboard, user interaction flows, and visual integration with the backend pipeline.</a:t>
                      </a:r>
                      <a:endParaRPr lang="en-US" sz="700" b="0" i="0" u="none" strike="noStrike" dirty="0">
                        <a:solidFill>
                          <a:srgbClr val="000000"/>
                        </a:solidFill>
                        <a:effectLst/>
                        <a:highlight>
                          <a:srgbClr val="FEF2CD"/>
                        </a:highlight>
                        <a:latin typeface="Roboto" panose="02000000000000000000" pitchFamily="2" charset="0"/>
                        <a:ea typeface="Roboto" panose="02000000000000000000" pitchFamily="2" charset="0"/>
                        <a:cs typeface="Roboto" panose="02000000000000000000" pitchFamily="2" charset="0"/>
                      </a:endParaRPr>
                    </a:p>
                  </a:txBody>
                  <a:tcPr>
                    <a:solidFill>
                      <a:srgbClr val="FFFBD3"/>
                    </a:solidFill>
                  </a:tcPr>
                </a:tc>
                <a:tc>
                  <a:txBody>
                    <a:bodyPr/>
                    <a:lstStyle/>
                    <a:p>
                      <a:pPr algn="l" fontAlgn="t"/>
                      <a:r>
                        <a:rPr lang="en-GB" sz="800" dirty="0"/>
                        <a:t>We successfully deployed our emotion classification model using </a:t>
                      </a:r>
                      <a:r>
                        <a:rPr lang="en-GB" sz="800" dirty="0" err="1"/>
                        <a:t>FastAPI</a:t>
                      </a:r>
                      <a:r>
                        <a:rPr lang="en-GB" sz="800" dirty="0"/>
                        <a:t>, allowing both local and cloud-based interaction via RESTful endpoints. The inference pipeline is containerized and deployed Users can send audio or YouTube input, which is then transcribed and passed through the model to return classified emotions</a:t>
                      </a:r>
                      <a:endParaRPr lang="en-NL" sz="700"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tc>
                  <a:txBody>
                    <a:bodyPr/>
                    <a:lstStyle/>
                    <a:p>
                      <a:pPr algn="l" fontAlgn="t"/>
                      <a:r>
                        <a:rPr lang="en-GB" sz="800" dirty="0"/>
                        <a:t>We implemented a structured GitHub workflow with a feature-branching strategy. Pull requests are only merged after automated linting (PEP8 compliance via flake8) and unit tests have successfully passed. This ensures a clean and stable main branch. The deployment is triggered automatically via GitHub Actions upon merge, resulting in a consistent and reliable CI/CD pipeline. For example, we included test cases for the preprocessing logic and YAML parsing to validate pipeline inputs. This setup demonstrates our proficiency with DevOps principles and disciplined collaborative development.</a:t>
                      </a:r>
                      <a:endParaRPr lang="en-NL" sz="700" dirty="0">
                        <a:latin typeface="Roboto" panose="02000000000000000000" pitchFamily="2" charset="0"/>
                        <a:ea typeface="Roboto" panose="02000000000000000000" pitchFamily="2" charset="0"/>
                        <a:cs typeface="Roboto" panose="02000000000000000000" pitchFamily="2" charset="0"/>
                      </a:endParaRPr>
                    </a:p>
                  </a:txBody>
                  <a:tcPr>
                    <a:solidFill>
                      <a:srgbClr val="F5C1A8"/>
                    </a:solidFill>
                  </a:tcPr>
                </a:tc>
                <a:tc>
                  <a:txBody>
                    <a:bodyPr/>
                    <a:lstStyle/>
                    <a:p>
                      <a:pPr algn="l" fontAlgn="t"/>
                      <a:r>
                        <a:rPr lang="en-GB" sz="800" dirty="0"/>
                        <a:t>We trained multiple model versions (baseline and optimized via HPO) in a cloud environment and registered them via Azure ML. The training is modularized (train.py, train_hpo.py) and configurable via YAML. </a:t>
                      </a:r>
                      <a:endParaRPr lang="en-NL" sz="700"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tc>
                  <a:txBody>
                    <a:bodyPr/>
                    <a:lstStyle/>
                    <a:p>
                      <a:pPr algn="l" fontAlgn="t"/>
                      <a:r>
                        <a:rPr lang="en-GB" sz="800" dirty="0"/>
                        <a:t>We built a retraining pipeline that automatically reprocesses data, retrains the model, evaluates performance, and redeploys if a better model is found. We’ve taken into account stakeholder needs by allowing batch input, error handling, and scalable hosting. This integration of retraining, monitoring, and business awareness demonstrates our capability to manage a production-grade ML lifecycle.</a:t>
                      </a:r>
                      <a:endParaRPr lang="en-US" sz="700" b="0" i="0" u="none" strike="noStrike" dirty="0">
                        <a:solidFill>
                          <a:srgbClr val="000000"/>
                        </a:solidFill>
                        <a:effectLst/>
                        <a:highlight>
                          <a:srgbClr val="FFE1CC"/>
                        </a:highlight>
                        <a:latin typeface="Roboto" panose="02000000000000000000" pitchFamily="2" charset="0"/>
                        <a:ea typeface="Roboto" panose="02000000000000000000" pitchFamily="2" charset="0"/>
                        <a:cs typeface="Roboto" panose="02000000000000000000" pitchFamily="2" charset="0"/>
                      </a:endParaRPr>
                    </a:p>
                  </a:txBody>
                  <a:tcPr>
                    <a:solidFill>
                      <a:srgbClr val="F5C1A8"/>
                    </a:solidFill>
                  </a:tcPr>
                </a:tc>
                <a:extLst>
                  <a:ext uri="{0D108BD9-81ED-4DB2-BD59-A6C34878D82A}">
                    <a16:rowId xmlns:a16="http://schemas.microsoft.com/office/drawing/2014/main" val="3577151072"/>
                  </a:ext>
                </a:extLst>
              </a:tr>
              <a:tr h="1016894">
                <a:tc>
                  <a:txBody>
                    <a:bodyPr/>
                    <a:lstStyle/>
                    <a:p>
                      <a:pPr lvl="0">
                        <a:buNone/>
                      </a:pPr>
                      <a:r>
                        <a:rPr lang="en-US" sz="700" b="1" dirty="0">
                          <a:latin typeface="Roboto" panose="02000000000000000000" pitchFamily="2" charset="0"/>
                          <a:ea typeface="Roboto" panose="02000000000000000000" pitchFamily="2" charset="0"/>
                          <a:cs typeface="Roboto" panose="02000000000000000000" pitchFamily="2" charset="0"/>
                        </a:rPr>
                        <a:t>Provide links to:</a:t>
                      </a:r>
                    </a:p>
                    <a:p>
                      <a:pPr marL="171450" lvl="0" indent="-171450">
                        <a:buFontTx/>
                        <a:buChar char="-"/>
                      </a:pPr>
                      <a:r>
                        <a:rPr lang="en-US" sz="700" dirty="0">
                          <a:latin typeface="Roboto" panose="02000000000000000000" pitchFamily="2" charset="0"/>
                          <a:ea typeface="Roboto" panose="02000000000000000000" pitchFamily="2" charset="0"/>
                          <a:cs typeface="Roboto" panose="02000000000000000000" pitchFamily="2" charset="0"/>
                        </a:rPr>
                        <a:t>Learning log</a:t>
                      </a:r>
                    </a:p>
                    <a:p>
                      <a:pPr marL="171450" lvl="0" indent="-171450">
                        <a:buFontTx/>
                        <a:buChar char="-"/>
                      </a:pPr>
                      <a:r>
                        <a:rPr lang="en-US" sz="700" dirty="0">
                          <a:latin typeface="Roboto" panose="02000000000000000000" pitchFamily="2" charset="0"/>
                          <a:ea typeface="Roboto" panose="02000000000000000000" pitchFamily="2" charset="0"/>
                          <a:cs typeface="Roboto" panose="02000000000000000000" pitchFamily="2" charset="0"/>
                        </a:rPr>
                        <a:t>Azure </a:t>
                      </a:r>
                      <a:r>
                        <a:rPr lang="en-US" sz="700" dirty="0" err="1">
                          <a:latin typeface="Roboto" panose="02000000000000000000" pitchFamily="2" charset="0"/>
                          <a:ea typeface="Roboto" panose="02000000000000000000" pitchFamily="2" charset="0"/>
                          <a:cs typeface="Roboto" panose="02000000000000000000" pitchFamily="2" charset="0"/>
                        </a:rPr>
                        <a:t>Devops</a:t>
                      </a:r>
                      <a:r>
                        <a:rPr lang="en-US" sz="700" dirty="0">
                          <a:latin typeface="Roboto" panose="02000000000000000000" pitchFamily="2" charset="0"/>
                          <a:ea typeface="Roboto" panose="02000000000000000000" pitchFamily="2" charset="0"/>
                          <a:cs typeface="Roboto" panose="02000000000000000000" pitchFamily="2" charset="0"/>
                        </a:rPr>
                        <a:t> Boards</a:t>
                      </a:r>
                    </a:p>
                    <a:p>
                      <a:pPr marL="171450" lvl="0" indent="-171450">
                        <a:buFontTx/>
                        <a:buChar char="-"/>
                      </a:pPr>
                      <a:r>
                        <a:rPr lang="en-US" sz="700" dirty="0">
                          <a:latin typeface="Roboto" panose="02000000000000000000" pitchFamily="2" charset="0"/>
                          <a:ea typeface="Roboto" panose="02000000000000000000" pitchFamily="2" charset="0"/>
                          <a:cs typeface="Roboto" panose="02000000000000000000" pitchFamily="2" charset="0"/>
                        </a:rPr>
                        <a:t>Self-assessment rubric</a:t>
                      </a: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r>
                        <a:rPr lang="en-US" sz="700" b="1" dirty="0">
                          <a:latin typeface="Roboto" panose="02000000000000000000" pitchFamily="2" charset="0"/>
                          <a:ea typeface="Roboto" panose="02000000000000000000" pitchFamily="2" charset="0"/>
                          <a:cs typeface="Roboto" panose="02000000000000000000" pitchFamily="2" charset="0"/>
                        </a:rPr>
                        <a:t>Learning log:</a:t>
                      </a:r>
                    </a:p>
                    <a:p>
                      <a:pPr marL="171450" lvl="0" indent="-171450">
                        <a:buFontTx/>
                        <a:buChar char="-"/>
                      </a:pPr>
                      <a:r>
                        <a:rPr lang="en-US" sz="700" b="1" dirty="0">
                          <a:latin typeface="Roboto" panose="02000000000000000000" pitchFamily="2" charset="0"/>
                          <a:ea typeface="Roboto" panose="02000000000000000000" pitchFamily="2" charset="0"/>
                          <a:cs typeface="Roboto" panose="02000000000000000000" pitchFamily="2" charset="0"/>
                          <a:hlinkClick r:id="rId3"/>
                        </a:rPr>
                        <a:t>https://github.com/JeremyvanGorp232189/2025_D/blob/d9a9db39da60cea5bb42ae12988fdab2de81984d/LearningLog2024-25Y2D_232189.pptx</a:t>
                      </a:r>
                      <a:endParaRPr lang="en-US" sz="700" b="1"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b="1"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r>
                        <a:rPr lang="en-US" sz="700" b="1" dirty="0">
                          <a:latin typeface="Roboto" panose="02000000000000000000" pitchFamily="2" charset="0"/>
                          <a:ea typeface="Roboto" panose="02000000000000000000" pitchFamily="2" charset="0"/>
                          <a:cs typeface="Roboto" panose="02000000000000000000" pitchFamily="2" charset="0"/>
                        </a:rPr>
                        <a:t>Azure:</a:t>
                      </a:r>
                    </a:p>
                    <a:p>
                      <a:pPr marL="171450" lvl="0" indent="-171450">
                        <a:buFontTx/>
                        <a:buChar char="-"/>
                      </a:pPr>
                      <a:r>
                        <a:rPr lang="en-GB" sz="800" dirty="0">
                          <a:hlinkClick r:id="rId4"/>
                        </a:rPr>
                        <a:t>CV8 Team Sprint 1 </a:t>
                      </a:r>
                      <a:r>
                        <a:rPr lang="en-GB" sz="800" dirty="0" err="1">
                          <a:hlinkClick r:id="rId4"/>
                        </a:rPr>
                        <a:t>Taskboard</a:t>
                      </a:r>
                      <a:r>
                        <a:rPr lang="en-GB" sz="800" dirty="0">
                          <a:hlinkClick r:id="rId4"/>
                        </a:rPr>
                        <a:t> - Boards</a:t>
                      </a: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r>
                        <a:rPr lang="en-US" sz="700" b="1" dirty="0">
                          <a:latin typeface="Roboto" panose="02000000000000000000" pitchFamily="2" charset="0"/>
                          <a:ea typeface="Roboto" panose="02000000000000000000" pitchFamily="2" charset="0"/>
                          <a:cs typeface="Roboto" panose="02000000000000000000" pitchFamily="2" charset="0"/>
                        </a:rPr>
                        <a:t>Self assessment:</a:t>
                      </a:r>
                    </a:p>
                    <a:p>
                      <a:pPr marL="171450" lvl="0" indent="-171450">
                        <a:buFontTx/>
                        <a:buChar char="-"/>
                      </a:pPr>
                      <a:r>
                        <a:rPr lang="en-US" sz="700" dirty="0">
                          <a:latin typeface="Roboto" panose="02000000000000000000" pitchFamily="2" charset="0"/>
                          <a:ea typeface="Roboto" panose="02000000000000000000" pitchFamily="2" charset="0"/>
                          <a:cs typeface="Roboto" panose="02000000000000000000" pitchFamily="2" charset="0"/>
                          <a:hlinkClick r:id="rId5"/>
                        </a:rPr>
                        <a:t>https://github.com/JeremyvanGorp232189/2025_D/blob/0fe91d618017a18725f0959ecb79bcc9e0d5cbe5/Assessment%20Rubric%20Y2D%202025%20final.xlsx</a:t>
                      </a: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txBody>
                  <a:tcPr>
                    <a:solidFill>
                      <a:srgbClr val="FFFBD3"/>
                    </a:solidFill>
                  </a:tcPr>
                </a:tc>
                <a:tc>
                  <a:txBody>
                    <a:bodyPr/>
                    <a:lstStyle/>
                    <a:p>
                      <a:pPr lvl="0" algn="l">
                        <a:lnSpc>
                          <a:spcPct val="100000"/>
                        </a:lnSpc>
                        <a:spcBef>
                          <a:spcPts val="0"/>
                        </a:spcBef>
                        <a:spcAft>
                          <a:spcPts val="0"/>
                        </a:spcAft>
                        <a:buNone/>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Provide links here:</a:t>
                      </a:r>
                      <a:endParaRPr lang="en-US" sz="700" b="0"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Pipeline: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6"/>
                        </a:rPr>
                        <a:t>https://github.com/BredaUniversityADSAI/2024-25d-fai2-adsai-group-nlp11/tree/dev/CV8/src/training/components</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Monitoring folder:</a:t>
                      </a:r>
                      <a:b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br>
                      <a:b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b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7"/>
                        </a:rPr>
                        <a:t>https://github.com/BredaUniversityADSAI/2024-25d-fai2-adsai-group-nlp11/tree/e65dbc198ecca76aff7a1986aec1a0e2c187d9b7/CV8/src/monitoring</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Readme.md: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8"/>
                        </a:rPr>
                        <a:t>https://github.com/BredaUniversityADSAI/2024-25d-fai2-adsai-group-nlp11/blob/e65dbc198ecca76aff7a1986aec1a0e2c187d9b7/CV8/src/readme.md</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dirty="0">
                          <a:latin typeface="Roboto" panose="02000000000000000000" pitchFamily="2" charset="0"/>
                          <a:ea typeface="Roboto" panose="02000000000000000000" pitchFamily="2" charset="0"/>
                          <a:cs typeface="Roboto" panose="02000000000000000000" pitchFamily="2" charset="0"/>
                        </a:rPr>
                        <a:t>Website </a:t>
                      </a:r>
                      <a:r>
                        <a:rPr lang="en-US" sz="700" b="1" dirty="0" err="1">
                          <a:latin typeface="Roboto" panose="02000000000000000000" pitchFamily="2" charset="0"/>
                          <a:ea typeface="Roboto" panose="02000000000000000000" pitchFamily="2" charset="0"/>
                          <a:cs typeface="Roboto" panose="02000000000000000000" pitchFamily="2" charset="0"/>
                        </a:rPr>
                        <a:t>Github</a:t>
                      </a:r>
                      <a:r>
                        <a:rPr lang="en-US" sz="700" b="1" dirty="0">
                          <a:latin typeface="Roboto" panose="02000000000000000000" pitchFamily="2" charset="0"/>
                          <a:ea typeface="Roboto" panose="02000000000000000000" pitchFamily="2" charset="0"/>
                          <a:cs typeface="Roboto" panose="02000000000000000000" pitchFamily="2" charset="0"/>
                        </a:rPr>
                        <a:t> link:</a:t>
                      </a:r>
                      <a:br>
                        <a:rPr lang="en-US" sz="700" dirty="0">
                          <a:latin typeface="Roboto" panose="02000000000000000000" pitchFamily="2" charset="0"/>
                          <a:ea typeface="Roboto" panose="02000000000000000000" pitchFamily="2" charset="0"/>
                          <a:cs typeface="Roboto" panose="02000000000000000000" pitchFamily="2" charset="0"/>
                        </a:rPr>
                      </a:br>
                      <a:r>
                        <a:rPr lang="en-US" sz="700" dirty="0">
                          <a:latin typeface="Roboto" panose="02000000000000000000" pitchFamily="2" charset="0"/>
                          <a:ea typeface="Roboto" panose="02000000000000000000" pitchFamily="2" charset="0"/>
                          <a:cs typeface="Roboto" panose="02000000000000000000" pitchFamily="2" charset="0"/>
                          <a:hlinkClick r:id="rId9"/>
                        </a:rPr>
                        <a:t>https://github.com/BredaUniversityADSAI/2024-25d-fai2-adsai-group-nlp11/tree/ac92de7ae28bf035904a5dbea6a2b1a7736359d9/CV8/src/frontend/emotion</a:t>
                      </a: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Website link index.html link </a:t>
                      </a:r>
                      <a:r>
                        <a:rPr lang="en-US" sz="700" b="1" dirty="0" err="1">
                          <a:latin typeface="Roboto" panose="02000000000000000000" pitchFamily="2" charset="0"/>
                          <a:ea typeface="Roboto" panose="02000000000000000000" pitchFamily="2" charset="0"/>
                          <a:cs typeface="Roboto" panose="02000000000000000000" pitchFamily="2" charset="0"/>
                        </a:rPr>
                        <a:t>Github</a:t>
                      </a:r>
                      <a:r>
                        <a:rPr lang="en-US" sz="700" b="1" dirty="0">
                          <a:latin typeface="Roboto" panose="02000000000000000000" pitchFamily="2" charset="0"/>
                          <a:ea typeface="Roboto" panose="02000000000000000000" pitchFamily="2" charset="0"/>
                          <a:cs typeface="Roboto" panose="02000000000000000000" pitchFamily="2" charset="0"/>
                        </a:rPr>
                        <a:t>:</a:t>
                      </a:r>
                    </a:p>
                    <a:p>
                      <a:pPr lvl="0">
                        <a:buNone/>
                      </a:pPr>
                      <a:r>
                        <a:rPr lang="en-US" sz="700" b="1" dirty="0">
                          <a:latin typeface="Roboto" panose="02000000000000000000" pitchFamily="2" charset="0"/>
                          <a:ea typeface="Roboto" panose="02000000000000000000" pitchFamily="2" charset="0"/>
                          <a:cs typeface="Roboto" panose="02000000000000000000" pitchFamily="2" charset="0"/>
                        </a:rPr>
                        <a:t> </a:t>
                      </a:r>
                      <a:r>
                        <a:rPr lang="en-US" sz="700" b="1" dirty="0">
                          <a:latin typeface="Roboto" panose="02000000000000000000" pitchFamily="2" charset="0"/>
                          <a:ea typeface="Roboto" panose="02000000000000000000" pitchFamily="2" charset="0"/>
                          <a:cs typeface="Roboto" panose="02000000000000000000" pitchFamily="2" charset="0"/>
                          <a:hlinkClick r:id="rId10"/>
                        </a:rPr>
                        <a:t>https://github.com/BredaUniversityADSAI/2024-25d-fai2-adsai-group-nlp11/blob/ac92de7ae28bf035904a5dbea6a2b1a7736359d9/CV8/src/frontend/emotion/index.html</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dirty="0">
                          <a:latin typeface="Roboto" panose="02000000000000000000" pitchFamily="2" charset="0"/>
                          <a:ea typeface="Roboto" panose="02000000000000000000" pitchFamily="2" charset="0"/>
                          <a:cs typeface="Roboto" panose="02000000000000000000" pitchFamily="2" charset="0"/>
                        </a:rPr>
                        <a:t>Webhost link to index-home: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800" dirty="0">
                          <a:hlinkClick r:id="rId11"/>
                        </a:rPr>
                        <a:t>Emotion</a:t>
                      </a:r>
                      <a:endParaRPr lang="en-US" sz="700" b="1" dirty="0">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Pipeline files: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Compare.py: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2"/>
                        </a:rPr>
                        <a:t>https://github.com/BredaUniversityADSAI/2024-25d-fai2-adsai-group-nlp11/blob/e65dbc198ecca76aff7a1986aec1a0e2c187d9b7/CV8/src/training/components/compare.py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err="1">
                          <a:solidFill>
                            <a:srgbClr val="000000"/>
                          </a:solidFill>
                          <a:latin typeface="Roboto" panose="02000000000000000000" pitchFamily="2" charset="0"/>
                          <a:ea typeface="Roboto" panose="02000000000000000000" pitchFamily="2" charset="0"/>
                          <a:cs typeface="Roboto" panose="02000000000000000000" pitchFamily="2" charset="0"/>
                        </a:rPr>
                        <a:t>Environment.yml</a:t>
                      </a: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3"/>
                        </a:rPr>
                        <a:t>https://github.com/BredaUniversityADSAI/2024-25d-fai2-adsai-group-nlp11/blob/e65dbc198ecca76aff7a1986aec1a0e2c187d9b7/CV8/src/training/components/environment.yml</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Evaluate.py:</a:t>
                      </a:r>
                      <a:b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b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4"/>
                        </a:rPr>
                        <a:t>https://github.com/BredaUniversityADSAI/2024-25d-fai2-adsai-group-nlp11/blob/e65dbc198ecca76aff7a1986aec1a0e2c187d9b7/CV8/src/training/components/evaluate.py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Preprocess.py: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5"/>
                        </a:rPr>
                        <a:t>https://github.com/BredaUniversityADSAI/2024-25d-fai2-adsai-group-nlp11/blob/e65dbc198ecca76aff7a1986aec1a0e2c187d9b7/CV8/src/training/components/preprocess.py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Register.py: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6"/>
                        </a:rPr>
                        <a:t>https://github.com/BredaUniversityADSAI/2024-25d-fai2-adsai-group-nlp11/blob/e65dbc198ecca76aff7a1986aec1a0e2c187d9b7/CV8/src/training/components/register.py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Setup_monitoring.py: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7"/>
                        </a:rPr>
                        <a:t>https://github.com/BredaUniversityADSAI/2024-25d-fai2-adsai-group-nlp11/blob/e65dbc198ecca76aff7a1986aec1a0e2c187d9b7/CV8/src/training/components/setup_monitoring.py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Train.py: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8"/>
                        </a:rPr>
                        <a:t>https://github.com/BredaUniversityADSAI/2024-25d-fai2-adsai-group-nlp11/blob/e65dbc198ecca76aff7a1986aec1a0e2c187d9b7/CV8/src/training/components/train.py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Train_hpo.py: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9"/>
                        </a:rPr>
                        <a:t>https://github.com/BredaUniversityADSAI/2024-25d-fai2-adsai-group-nlp11/blob/e65dbc198ecca76aff7a1986aec1a0e2c187d9b7/CV8/src/training/components/train_hpo.py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err="1">
                          <a:solidFill>
                            <a:srgbClr val="000000"/>
                          </a:solidFill>
                          <a:latin typeface="Roboto" panose="02000000000000000000" pitchFamily="2" charset="0"/>
                          <a:ea typeface="Roboto" panose="02000000000000000000" pitchFamily="2" charset="0"/>
                          <a:cs typeface="Roboto" panose="02000000000000000000" pitchFamily="2" charset="0"/>
                        </a:rPr>
                        <a:t>Train_hpo.yml</a:t>
                      </a: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20"/>
                        </a:rPr>
                        <a:t>https://github.com/BredaUniversityADSAI/2024-25d-fai2-adsai-group-nlp11/blob/e65dbc198ecca76aff7a1986aec1a0e2c187d9b7/CV8/src/training/components/train_hpo.yml</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a:t>
                      </a:r>
                    </a:p>
                    <a:p>
                      <a:pPr lvl="0">
                        <a:buNone/>
                      </a:pPr>
                      <a:r>
                        <a:rPr lang="en-US" sz="700" b="1" dirty="0">
                          <a:latin typeface="Roboto" panose="02000000000000000000" pitchFamily="2" charset="0"/>
                          <a:ea typeface="Roboto" panose="02000000000000000000" pitchFamily="2" charset="0"/>
                          <a:cs typeface="Roboto" panose="02000000000000000000" pitchFamily="2" charset="0"/>
                        </a:rPr>
                        <a:t>Monitoring files:</a:t>
                      </a: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err="1">
                          <a:latin typeface="Roboto" panose="02000000000000000000" pitchFamily="2" charset="0"/>
                          <a:ea typeface="Roboto" panose="02000000000000000000" pitchFamily="2" charset="0"/>
                          <a:cs typeface="Roboto" panose="02000000000000000000" pitchFamily="2" charset="0"/>
                        </a:rPr>
                        <a:t>Dockerfile</a:t>
                      </a:r>
                      <a:r>
                        <a:rPr lang="en-US" sz="700" b="1" dirty="0">
                          <a:latin typeface="Roboto" panose="02000000000000000000" pitchFamily="2" charset="0"/>
                          <a:ea typeface="Roboto" panose="02000000000000000000" pitchFamily="2" charset="0"/>
                          <a:cs typeface="Roboto" panose="02000000000000000000" pitchFamily="2" charset="0"/>
                        </a:rPr>
                        <a:t>:</a:t>
                      </a:r>
                    </a:p>
                    <a:p>
                      <a:pPr lvl="0">
                        <a:buNone/>
                      </a:pPr>
                      <a:r>
                        <a:rPr lang="en-US" sz="700" b="1" dirty="0">
                          <a:latin typeface="Roboto" panose="02000000000000000000" pitchFamily="2" charset="0"/>
                          <a:ea typeface="Roboto" panose="02000000000000000000" pitchFamily="2" charset="0"/>
                          <a:cs typeface="Roboto" panose="02000000000000000000" pitchFamily="2" charset="0"/>
                          <a:hlinkClick r:id="rId21"/>
                        </a:rPr>
                        <a:t>https://github.com/BredaUniversityADSAI/2024-25d-fai2-adsai-group-nlp11/blob/e65dbc198ecca76aff7a1986aec1a0e2c187d9b7/CV8/src/monitoring/Dockerfile</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App.py</a:t>
                      </a:r>
                      <a:br>
                        <a:rPr lang="en-US" sz="700" b="1" dirty="0">
                          <a:latin typeface="Roboto" panose="02000000000000000000" pitchFamily="2" charset="0"/>
                          <a:ea typeface="Roboto" panose="02000000000000000000" pitchFamily="2" charset="0"/>
                          <a:cs typeface="Roboto" panose="02000000000000000000" pitchFamily="2" charset="0"/>
                        </a:rPr>
                      </a:br>
                      <a:r>
                        <a:rPr lang="en-US" sz="700" b="1" dirty="0">
                          <a:latin typeface="Roboto" panose="02000000000000000000" pitchFamily="2" charset="0"/>
                          <a:ea typeface="Roboto" panose="02000000000000000000" pitchFamily="2" charset="0"/>
                          <a:cs typeface="Roboto" panose="02000000000000000000" pitchFamily="2" charset="0"/>
                          <a:hlinkClick r:id="rId22"/>
                        </a:rPr>
                        <a:t>https://github.com/BredaUniversityADSAI/2024-25d-fai2-adsai-group-nlp11/blob/e65dbc198ecca76aff7a1986aec1a0e2c187d9b7/CV8/src/monitoring/app.py</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Deploy.py</a:t>
                      </a:r>
                    </a:p>
                    <a:p>
                      <a:pPr lvl="0">
                        <a:buNone/>
                      </a:pPr>
                      <a:r>
                        <a:rPr lang="en-US" sz="700" b="1" dirty="0">
                          <a:latin typeface="Roboto" panose="02000000000000000000" pitchFamily="2" charset="0"/>
                          <a:ea typeface="Roboto" panose="02000000000000000000" pitchFamily="2" charset="0"/>
                          <a:cs typeface="Roboto" panose="02000000000000000000" pitchFamily="2" charset="0"/>
                          <a:hlinkClick r:id="rId23"/>
                        </a:rPr>
                        <a:t>https://github.com/BredaUniversityADSAI/2024-25d-fai2-adsai-group-nlp11/blob/e65dbc198ecca76aff7a1986aec1a0e2c187d9b7/CV8/src/monitoring/deploy.py</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tc>
                  <a:txBody>
                    <a:bodyPr/>
                    <a:lstStyle/>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lgn="l">
                        <a:lnSpc>
                          <a:spcPct val="100000"/>
                        </a:lnSpc>
                        <a:spcBef>
                          <a:spcPts val="0"/>
                        </a:spcBef>
                        <a:spcAft>
                          <a:spcPts val="0"/>
                        </a:spcAft>
                        <a:buNone/>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Provide links here:</a:t>
                      </a:r>
                      <a:endParaRPr lang="en-US" sz="700" b="0"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Pipeline: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6"/>
                        </a:rPr>
                        <a:t>https://github.com/BredaUniversityADSAI/2024-25d-fai2-adsai-group-nlp11/tree/dev/CV8/src/training/components</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Unit Test folder:</a:t>
                      </a:r>
                      <a:br>
                        <a:rPr lang="en-US" sz="700" dirty="0">
                          <a:latin typeface="Roboto" panose="02000000000000000000" pitchFamily="2" charset="0"/>
                          <a:ea typeface="Roboto" panose="02000000000000000000" pitchFamily="2" charset="0"/>
                          <a:cs typeface="Roboto" panose="02000000000000000000" pitchFamily="2" charset="0"/>
                        </a:rPr>
                      </a:br>
                      <a:r>
                        <a:rPr lang="en-US" sz="700" dirty="0">
                          <a:latin typeface="Roboto" panose="02000000000000000000" pitchFamily="2" charset="0"/>
                          <a:ea typeface="Roboto" panose="02000000000000000000" pitchFamily="2" charset="0"/>
                          <a:cs typeface="Roboto" panose="02000000000000000000" pitchFamily="2" charset="0"/>
                          <a:hlinkClick r:id="rId24"/>
                        </a:rPr>
                        <a:t>https://github.com/BredaUniversityADSAI/2024-25d-fai2-adsai-group-nlp11/tree/ac92de7ae28bf035904a5dbea6a2b1a7736359d9/CV8/tests</a:t>
                      </a:r>
                      <a:endParaRPr lang="en-US" sz="700" dirty="0">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Monitoring folder:</a:t>
                      </a:r>
                      <a:b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br>
                      <a:b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b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7"/>
                        </a:rPr>
                        <a:t>https://github.com/BredaUniversityADSAI/2024-25d-fai2-adsai-group-nlp11/tree/e65dbc198ecca76aff7a1986aec1a0e2c187d9b7/CV8/src/monitoring</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Readme.md: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8"/>
                        </a:rPr>
                        <a:t>https://github.com/BredaUniversityADSAI/2024-25d-fai2-adsai-group-nlp11/blob/e65dbc198ecca76aff7a1986aec1a0e2c187d9b7/CV8/src/readme.md</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Pipeline files: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Compare.py: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2"/>
                        </a:rPr>
                        <a:t>https://github.com/BredaUniversityADSAI/2024-25d-fai2-adsai-group-nlp11/blob/e65dbc198ecca76aff7a1986aec1a0e2c187d9b7/CV8/src/training/components/compare.py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err="1">
                          <a:solidFill>
                            <a:srgbClr val="000000"/>
                          </a:solidFill>
                          <a:latin typeface="Roboto" panose="02000000000000000000" pitchFamily="2" charset="0"/>
                          <a:ea typeface="Roboto" panose="02000000000000000000" pitchFamily="2" charset="0"/>
                          <a:cs typeface="Roboto" panose="02000000000000000000" pitchFamily="2" charset="0"/>
                        </a:rPr>
                        <a:t>Environment.yml</a:t>
                      </a: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3"/>
                        </a:rPr>
                        <a:t>https://github.com/BredaUniversityADSAI/2024-25d-fai2-adsai-group-nlp11/blob/e65dbc198ecca76aff7a1986aec1a0e2c187d9b7/CV8/src/training/components/environment.yml</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Evaluate.py:</a:t>
                      </a:r>
                      <a:b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b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4"/>
                        </a:rPr>
                        <a:t>https://github.com/BredaUniversityADSAI/2024-25d-fai2-adsai-group-nlp11/blob/e65dbc198ecca76aff7a1986aec1a0e2c187d9b7/CV8/src/training/components/evaluate.py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Preprocess.py: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5"/>
                        </a:rPr>
                        <a:t>https://github.com/BredaUniversityADSAI/2024-25d-fai2-adsai-group-nlp11/blob/e65dbc198ecca76aff7a1986aec1a0e2c187d9b7/CV8/src/training/components/preprocess.py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Register.py: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6"/>
                        </a:rPr>
                        <a:t>https://github.com/BredaUniversityADSAI/2024-25d-fai2-adsai-group-nlp11/blob/e65dbc198ecca76aff7a1986aec1a0e2c187d9b7/CV8/src/training/components/register.py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Setup_monitoring.py: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7"/>
                        </a:rPr>
                        <a:t>https://github.com/BredaUniversityADSAI/2024-25d-fai2-adsai-group-nlp11/blob/e65dbc198ecca76aff7a1986aec1a0e2c187d9b7/CV8/src/training/components/setup_monitoring.py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Train.py: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8"/>
                        </a:rPr>
                        <a:t>https://github.com/BredaUniversityADSAI/2024-25d-fai2-adsai-group-nlp11/blob/e65dbc198ecca76aff7a1986aec1a0e2c187d9b7/CV8/src/training/components/train.py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Train_hpo.py: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9"/>
                        </a:rPr>
                        <a:t>https://github.com/BredaUniversityADSAI/2024-25d-fai2-adsai-group-nlp11/blob/e65dbc198ecca76aff7a1986aec1a0e2c187d9b7/CV8/src/training/components/train_hpo.py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err="1">
                          <a:solidFill>
                            <a:srgbClr val="000000"/>
                          </a:solidFill>
                          <a:latin typeface="Roboto" panose="02000000000000000000" pitchFamily="2" charset="0"/>
                          <a:ea typeface="Roboto" panose="02000000000000000000" pitchFamily="2" charset="0"/>
                          <a:cs typeface="Roboto" panose="02000000000000000000" pitchFamily="2" charset="0"/>
                        </a:rPr>
                        <a:t>Train_hpo.yml</a:t>
                      </a: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20"/>
                        </a:rPr>
                        <a:t>https://github.com/BredaUniversityADSAI/2024-25d-fai2-adsai-group-nlp11/blob/e65dbc198ecca76aff7a1986aec1a0e2c187d9b7/CV8/src/training/components/train_hpo.yml</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r>
                        <a:rPr lang="en-US" sz="700" dirty="0">
                          <a:latin typeface="Roboto" panose="02000000000000000000" pitchFamily="2" charset="0"/>
                          <a:ea typeface="Roboto" panose="02000000000000000000" pitchFamily="2" charset="0"/>
                          <a:cs typeface="Roboto" panose="02000000000000000000" pitchFamily="2" charset="0"/>
                        </a:rPr>
                        <a:t>==========================================</a:t>
                      </a:r>
                    </a:p>
                    <a:p>
                      <a:pPr lvl="0">
                        <a:buNone/>
                      </a:pPr>
                      <a:r>
                        <a:rPr lang="en-US" sz="700" b="1" dirty="0">
                          <a:latin typeface="Roboto" panose="02000000000000000000" pitchFamily="2" charset="0"/>
                          <a:ea typeface="Roboto" panose="02000000000000000000" pitchFamily="2" charset="0"/>
                          <a:cs typeface="Roboto" panose="02000000000000000000" pitchFamily="2" charset="0"/>
                        </a:rPr>
                        <a:t>Test files:</a:t>
                      </a: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err="1">
                          <a:latin typeface="Roboto" panose="02000000000000000000" pitchFamily="2" charset="0"/>
                          <a:ea typeface="Roboto" panose="02000000000000000000" pitchFamily="2" charset="0"/>
                          <a:cs typeface="Roboto" panose="02000000000000000000" pitchFamily="2" charset="0"/>
                        </a:rPr>
                        <a:t>Test_docs.ipynb</a:t>
                      </a:r>
                      <a:r>
                        <a:rPr lang="en-US" sz="700" b="1" dirty="0">
                          <a:latin typeface="Roboto" panose="02000000000000000000" pitchFamily="2" charset="0"/>
                          <a:ea typeface="Roboto" panose="02000000000000000000" pitchFamily="2" charset="0"/>
                          <a:cs typeface="Roboto" panose="02000000000000000000" pitchFamily="2" charset="0"/>
                        </a:rPr>
                        <a:t>:</a:t>
                      </a:r>
                      <a:br>
                        <a:rPr lang="en-US" sz="700" dirty="0">
                          <a:latin typeface="Roboto" panose="02000000000000000000" pitchFamily="2" charset="0"/>
                          <a:ea typeface="Roboto" panose="02000000000000000000" pitchFamily="2" charset="0"/>
                          <a:cs typeface="Roboto" panose="02000000000000000000" pitchFamily="2" charset="0"/>
                        </a:rPr>
                      </a:br>
                      <a:r>
                        <a:rPr lang="en-US" sz="700" dirty="0">
                          <a:latin typeface="Roboto" panose="02000000000000000000" pitchFamily="2" charset="0"/>
                          <a:ea typeface="Roboto" panose="02000000000000000000" pitchFamily="2" charset="0"/>
                          <a:cs typeface="Roboto" panose="02000000000000000000" pitchFamily="2" charset="0"/>
                          <a:hlinkClick r:id="rId25"/>
                        </a:rPr>
                        <a:t>https://github.com/BredaUniversityADSAI/2024-25d-fai2-adsai-group-nlp11/blob/ac92de7ae28bf035904a5dbea6a2b1a7736359d9/CV8/tests/test_docs.ipynb</a:t>
                      </a: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err="1">
                          <a:latin typeface="Roboto" panose="02000000000000000000" pitchFamily="2" charset="0"/>
                          <a:ea typeface="Roboto" panose="02000000000000000000" pitchFamily="2" charset="0"/>
                          <a:cs typeface="Roboto" panose="02000000000000000000" pitchFamily="2" charset="0"/>
                        </a:rPr>
                        <a:t>Test_emotion_inference_components.ipynb</a:t>
                      </a:r>
                      <a:r>
                        <a:rPr lang="en-US" sz="700" b="1" dirty="0">
                          <a:latin typeface="Roboto" panose="02000000000000000000" pitchFamily="2" charset="0"/>
                          <a:ea typeface="Roboto" panose="02000000000000000000" pitchFamily="2" charset="0"/>
                          <a:cs typeface="Roboto" panose="02000000000000000000" pitchFamily="2" charset="0"/>
                        </a:rPr>
                        <a:t>:</a:t>
                      </a:r>
                    </a:p>
                    <a:p>
                      <a:pPr lvl="0">
                        <a:buNone/>
                      </a:pPr>
                      <a:r>
                        <a:rPr lang="en-US" sz="700" dirty="0">
                          <a:latin typeface="Roboto" panose="02000000000000000000" pitchFamily="2" charset="0"/>
                          <a:ea typeface="Roboto" panose="02000000000000000000" pitchFamily="2" charset="0"/>
                          <a:cs typeface="Roboto" panose="02000000000000000000" pitchFamily="2" charset="0"/>
                          <a:hlinkClick r:id="rId26"/>
                        </a:rPr>
                        <a:t>https://github.com/BredaUniversityADSAI/2024-25d-fai2-adsai-group-nlp11/blob/ac92de7ae28bf035904a5dbea6a2b1a7736359d9/CV8/tests/test_emotion_inference_components.ipynb</a:t>
                      </a: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err="1">
                          <a:latin typeface="Roboto" panose="02000000000000000000" pitchFamily="2" charset="0"/>
                          <a:ea typeface="Roboto" panose="02000000000000000000" pitchFamily="2" charset="0"/>
                          <a:cs typeface="Roboto" panose="02000000000000000000" pitchFamily="2" charset="0"/>
                        </a:rPr>
                        <a:t>Test_feedback_api.ipynb</a:t>
                      </a:r>
                      <a:r>
                        <a:rPr lang="en-US" sz="700" b="1" dirty="0">
                          <a:latin typeface="Roboto" panose="02000000000000000000" pitchFamily="2" charset="0"/>
                          <a:ea typeface="Roboto" panose="02000000000000000000" pitchFamily="2" charset="0"/>
                          <a:cs typeface="Roboto" panose="02000000000000000000" pitchFamily="2" charset="0"/>
                        </a:rPr>
                        <a:t>:</a:t>
                      </a:r>
                    </a:p>
                    <a:p>
                      <a:pPr lvl="0">
                        <a:buNone/>
                      </a:pPr>
                      <a:r>
                        <a:rPr lang="en-US" sz="700" b="1" dirty="0">
                          <a:latin typeface="Roboto" panose="02000000000000000000" pitchFamily="2" charset="0"/>
                          <a:ea typeface="Roboto" panose="02000000000000000000" pitchFamily="2" charset="0"/>
                          <a:cs typeface="Roboto" panose="02000000000000000000" pitchFamily="2" charset="0"/>
                          <a:hlinkClick r:id="rId27"/>
                        </a:rPr>
                        <a:t>https://github.com/BredaUniversityADSAI/2024-25d-fai2-adsai-group-nlp11/blob/ac92de7ae28bf035904a5dbea6a2b1a7736359d9/CV8/tests/test_feedback_api.ipynb</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err="1">
                          <a:latin typeface="Roboto" panose="02000000000000000000" pitchFamily="2" charset="0"/>
                          <a:ea typeface="Roboto" panose="02000000000000000000" pitchFamily="2" charset="0"/>
                          <a:cs typeface="Roboto" panose="02000000000000000000" pitchFamily="2" charset="0"/>
                        </a:rPr>
                        <a:t>Test_main.ipynb</a:t>
                      </a:r>
                      <a:r>
                        <a:rPr lang="en-US" sz="700" b="1" dirty="0">
                          <a:latin typeface="Roboto" panose="02000000000000000000" pitchFamily="2" charset="0"/>
                          <a:ea typeface="Roboto" panose="02000000000000000000" pitchFamily="2" charset="0"/>
                          <a:cs typeface="Roboto" panose="02000000000000000000" pitchFamily="2" charset="0"/>
                        </a:rPr>
                        <a:t>:</a:t>
                      </a:r>
                    </a:p>
                    <a:p>
                      <a:pPr lvl="0">
                        <a:buNone/>
                      </a:pPr>
                      <a:r>
                        <a:rPr lang="en-US" sz="700" b="1" dirty="0">
                          <a:latin typeface="Roboto" panose="02000000000000000000" pitchFamily="2" charset="0"/>
                          <a:ea typeface="Roboto" panose="02000000000000000000" pitchFamily="2" charset="0"/>
                          <a:cs typeface="Roboto" panose="02000000000000000000" pitchFamily="2" charset="0"/>
                          <a:hlinkClick r:id="rId28"/>
                        </a:rPr>
                        <a:t>https://github.com/BredaUniversityADSAI/2024-25d-fai2-adsai-group-nlp11/blob/ac92de7ae28bf035904a5dbea6a2b1a7736359d9/CV8/tests/test_main.ipynb</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err="1">
                          <a:latin typeface="Roboto" panose="02000000000000000000" pitchFamily="2" charset="0"/>
                          <a:ea typeface="Roboto" panose="02000000000000000000" pitchFamily="2" charset="0"/>
                          <a:cs typeface="Roboto" panose="02000000000000000000" pitchFamily="2" charset="0"/>
                        </a:rPr>
                        <a:t>Test_predictor.ipynb</a:t>
                      </a:r>
                      <a:r>
                        <a:rPr lang="en-US" sz="700" b="1" dirty="0">
                          <a:latin typeface="Roboto" panose="02000000000000000000" pitchFamily="2" charset="0"/>
                          <a:ea typeface="Roboto" panose="02000000000000000000" pitchFamily="2" charset="0"/>
                          <a:cs typeface="Roboto" panose="02000000000000000000" pitchFamily="2" charset="0"/>
                        </a:rPr>
                        <a:t>:</a:t>
                      </a:r>
                      <a:br>
                        <a:rPr lang="en-US" sz="700" b="1" dirty="0">
                          <a:latin typeface="Roboto" panose="02000000000000000000" pitchFamily="2" charset="0"/>
                          <a:ea typeface="Roboto" panose="02000000000000000000" pitchFamily="2" charset="0"/>
                          <a:cs typeface="Roboto" panose="02000000000000000000" pitchFamily="2" charset="0"/>
                        </a:rPr>
                      </a:br>
                      <a:r>
                        <a:rPr lang="en-US" sz="700" b="1" dirty="0">
                          <a:latin typeface="Roboto" panose="02000000000000000000" pitchFamily="2" charset="0"/>
                          <a:ea typeface="Roboto" panose="02000000000000000000" pitchFamily="2" charset="0"/>
                          <a:cs typeface="Roboto" panose="02000000000000000000" pitchFamily="2" charset="0"/>
                          <a:hlinkClick r:id="rId29"/>
                        </a:rPr>
                        <a:t>https://github.com/BredaUniversityADSAI/2024-25d-fai2-adsai-group-nlp11/blob/ac92de7ae28bf035904a5dbea6a2b1a7736359d9/CV8/tests/test_predictor.py</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err="1">
                          <a:latin typeface="Roboto" panose="02000000000000000000" pitchFamily="2" charset="0"/>
                          <a:ea typeface="Roboto" panose="02000000000000000000" pitchFamily="2" charset="0"/>
                          <a:cs typeface="Roboto" panose="02000000000000000000" pitchFamily="2" charset="0"/>
                        </a:rPr>
                        <a:t>Test_supporting_files.ipynb</a:t>
                      </a:r>
                      <a:r>
                        <a:rPr lang="en-US" sz="700" b="1" dirty="0">
                          <a:latin typeface="Roboto" panose="02000000000000000000" pitchFamily="2" charset="0"/>
                          <a:ea typeface="Roboto" panose="02000000000000000000" pitchFamily="2" charset="0"/>
                          <a:cs typeface="Roboto" panose="02000000000000000000" pitchFamily="2" charset="0"/>
                        </a:rPr>
                        <a:t>:</a:t>
                      </a:r>
                    </a:p>
                    <a:p>
                      <a:pPr lvl="0">
                        <a:buNone/>
                      </a:pPr>
                      <a:r>
                        <a:rPr lang="en-US" sz="700" b="1" dirty="0">
                          <a:latin typeface="Roboto" panose="02000000000000000000" pitchFamily="2" charset="0"/>
                          <a:ea typeface="Roboto" panose="02000000000000000000" pitchFamily="2" charset="0"/>
                          <a:cs typeface="Roboto" panose="02000000000000000000" pitchFamily="2" charset="0"/>
                          <a:hlinkClick r:id="rId30"/>
                        </a:rPr>
                        <a:t>https://github.com/BredaUniversityADSAI/2024-25d-fai2-adsai-group-nlp11/blob/ac92de7ae28bf035904a5dbea6a2b1a7736359d9/CV8/tests/test_supporting_files.ipynb</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err="1">
                          <a:latin typeface="Roboto" panose="02000000000000000000" pitchFamily="2" charset="0"/>
                          <a:ea typeface="Roboto" panose="02000000000000000000" pitchFamily="2" charset="0"/>
                          <a:cs typeface="Roboto" panose="02000000000000000000" pitchFamily="2" charset="0"/>
                        </a:rPr>
                        <a:t>Test_train_full_pipeline.ipynb</a:t>
                      </a:r>
                      <a:r>
                        <a:rPr lang="en-US" sz="700" b="1" dirty="0">
                          <a:latin typeface="Roboto" panose="02000000000000000000" pitchFamily="2" charset="0"/>
                          <a:ea typeface="Roboto" panose="02000000000000000000" pitchFamily="2" charset="0"/>
                          <a:cs typeface="Roboto" panose="02000000000000000000" pitchFamily="2" charset="0"/>
                        </a:rPr>
                        <a:t>:</a:t>
                      </a:r>
                    </a:p>
                    <a:p>
                      <a:pPr lvl="0">
                        <a:buNone/>
                      </a:pPr>
                      <a:r>
                        <a:rPr lang="en-US" sz="700" b="1" dirty="0">
                          <a:latin typeface="Roboto" panose="02000000000000000000" pitchFamily="2" charset="0"/>
                          <a:ea typeface="Roboto" panose="02000000000000000000" pitchFamily="2" charset="0"/>
                          <a:cs typeface="Roboto" panose="02000000000000000000" pitchFamily="2" charset="0"/>
                          <a:hlinkClick r:id="rId31"/>
                        </a:rPr>
                        <a:t>https://github.com/BredaUniversityADSAI/2024-25d-fai2-adsai-group-nlp11/blob/ac92de7ae28bf035904a5dbea6a2b1a7736359d9/CV8/tests/test_train_full_pipeline.ipynb</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a:t>
                      </a:r>
                    </a:p>
                    <a:p>
                      <a:pPr lvl="0">
                        <a:buNone/>
                      </a:pPr>
                      <a:r>
                        <a:rPr lang="en-US" sz="700" b="1" dirty="0">
                          <a:latin typeface="Roboto" panose="02000000000000000000" pitchFamily="2" charset="0"/>
                          <a:ea typeface="Roboto" panose="02000000000000000000" pitchFamily="2" charset="0"/>
                          <a:cs typeface="Roboto" panose="02000000000000000000" pitchFamily="2" charset="0"/>
                        </a:rPr>
                        <a:t>Monitoring files:</a:t>
                      </a: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err="1">
                          <a:latin typeface="Roboto" panose="02000000000000000000" pitchFamily="2" charset="0"/>
                          <a:ea typeface="Roboto" panose="02000000000000000000" pitchFamily="2" charset="0"/>
                          <a:cs typeface="Roboto" panose="02000000000000000000" pitchFamily="2" charset="0"/>
                        </a:rPr>
                        <a:t>Dockerfile</a:t>
                      </a:r>
                      <a:r>
                        <a:rPr lang="en-US" sz="700" b="1" dirty="0">
                          <a:latin typeface="Roboto" panose="02000000000000000000" pitchFamily="2" charset="0"/>
                          <a:ea typeface="Roboto" panose="02000000000000000000" pitchFamily="2" charset="0"/>
                          <a:cs typeface="Roboto" panose="02000000000000000000" pitchFamily="2" charset="0"/>
                        </a:rPr>
                        <a:t>:</a:t>
                      </a:r>
                    </a:p>
                    <a:p>
                      <a:pPr lvl="0">
                        <a:buNone/>
                      </a:pPr>
                      <a:r>
                        <a:rPr lang="en-US" sz="700" b="1" dirty="0">
                          <a:latin typeface="Roboto" panose="02000000000000000000" pitchFamily="2" charset="0"/>
                          <a:ea typeface="Roboto" panose="02000000000000000000" pitchFamily="2" charset="0"/>
                          <a:cs typeface="Roboto" panose="02000000000000000000" pitchFamily="2" charset="0"/>
                          <a:hlinkClick r:id="rId21"/>
                        </a:rPr>
                        <a:t>https://github.com/BredaUniversityADSAI/2024-25d-fai2-adsai-group-nlp11/blob/e65dbc198ecca76aff7a1986aec1a0e2c187d9b7/CV8/src/monitoring/Dockerfile</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App.py</a:t>
                      </a:r>
                      <a:br>
                        <a:rPr lang="en-US" sz="700" b="1" dirty="0">
                          <a:latin typeface="Roboto" panose="02000000000000000000" pitchFamily="2" charset="0"/>
                          <a:ea typeface="Roboto" panose="02000000000000000000" pitchFamily="2" charset="0"/>
                          <a:cs typeface="Roboto" panose="02000000000000000000" pitchFamily="2" charset="0"/>
                        </a:rPr>
                      </a:br>
                      <a:r>
                        <a:rPr lang="en-US" sz="700" b="1" dirty="0">
                          <a:latin typeface="Roboto" panose="02000000000000000000" pitchFamily="2" charset="0"/>
                          <a:ea typeface="Roboto" panose="02000000000000000000" pitchFamily="2" charset="0"/>
                          <a:cs typeface="Roboto" panose="02000000000000000000" pitchFamily="2" charset="0"/>
                          <a:hlinkClick r:id="rId22"/>
                        </a:rPr>
                        <a:t>https://github.com/BredaUniversityADSAI/2024-25d-fai2-adsai-group-nlp11/blob/e65dbc198ecca76aff7a1986aec1a0e2c187d9b7/CV8/src/monitoring/app.py</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Deploy.py</a:t>
                      </a:r>
                    </a:p>
                    <a:p>
                      <a:pPr lvl="0">
                        <a:buNone/>
                      </a:pPr>
                      <a:r>
                        <a:rPr lang="en-US" sz="700" b="1" dirty="0">
                          <a:latin typeface="Roboto" panose="02000000000000000000" pitchFamily="2" charset="0"/>
                          <a:ea typeface="Roboto" panose="02000000000000000000" pitchFamily="2" charset="0"/>
                          <a:cs typeface="Roboto" panose="02000000000000000000" pitchFamily="2" charset="0"/>
                          <a:hlinkClick r:id="rId23"/>
                        </a:rPr>
                        <a:t>https://github.com/BredaUniversityADSAI/2024-25d-fai2-adsai-group-nlp11/blob/e65dbc198ecca76aff7a1986aec1a0e2c187d9b7/CV8/src/monitoring/deploy.py</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txBody>
                  <a:tcPr>
                    <a:solidFill>
                      <a:srgbClr val="F5C1A8"/>
                    </a:solidFill>
                  </a:tcPr>
                </a:tc>
                <a:tc>
                  <a:txBody>
                    <a:bodyPr/>
                    <a:lstStyle/>
                    <a:p>
                      <a:pPr lvl="0">
                        <a:buNone/>
                      </a:pPr>
                      <a:r>
                        <a:rPr lang="en-US" sz="700" b="1" dirty="0">
                          <a:latin typeface="Roboto" panose="02000000000000000000" pitchFamily="2" charset="0"/>
                          <a:ea typeface="Roboto" panose="02000000000000000000" pitchFamily="2" charset="0"/>
                          <a:cs typeface="Roboto" panose="02000000000000000000" pitchFamily="2" charset="0"/>
                        </a:rPr>
                        <a:t>Provide links here:</a:t>
                      </a: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Pipeline folder: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6"/>
                        </a:rPr>
                        <a:t>https://github.com/BredaUniversityADSAI/2024-25d-fai2-adsai-group-nlp11/tree/dev/CV8/src/training/components</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Monitoring folder:</a:t>
                      </a:r>
                      <a:b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br>
                      <a:b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b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7"/>
                        </a:rPr>
                        <a:t>https://github.com/BredaUniversityADSAI/2024-25d-fai2-adsai-group-nlp11/tree/e65dbc198ecca76aff7a1986aec1a0e2c187d9b7/CV8/src/monitoring</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Readme.md: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8"/>
                        </a:rPr>
                        <a:t>https://github.com/BredaUniversityADSAI/2024-25d-fai2-adsai-group-nlp11/blob/e65dbc198ecca76aff7a1986aec1a0e2c187d9b7/CV8/src/readme.md</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Pipeline files: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Compare.py: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2"/>
                        </a:rPr>
                        <a:t>https://github.com/BredaUniversityADSAI/2024-25d-fai2-adsai-group-nlp11/blob/e65dbc198ecca76aff7a1986aec1a0e2c187d9b7/CV8/src/training/components/compare.py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err="1">
                          <a:solidFill>
                            <a:srgbClr val="000000"/>
                          </a:solidFill>
                          <a:latin typeface="Roboto" panose="02000000000000000000" pitchFamily="2" charset="0"/>
                          <a:ea typeface="Roboto" panose="02000000000000000000" pitchFamily="2" charset="0"/>
                          <a:cs typeface="Roboto" panose="02000000000000000000" pitchFamily="2" charset="0"/>
                        </a:rPr>
                        <a:t>Environment.yml</a:t>
                      </a: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3"/>
                        </a:rPr>
                        <a:t>https://github.com/BredaUniversityADSAI/2024-25d-fai2-adsai-group-nlp11/blob/e65dbc198ecca76aff7a1986aec1a0e2c187d9b7/CV8/src/training/components/environment.yml</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Evaluate.py:</a:t>
                      </a:r>
                      <a:b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b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4"/>
                        </a:rPr>
                        <a:t>https://github.com/BredaUniversityADSAI/2024-25d-fai2-adsai-group-nlp11/blob/e65dbc198ecca76aff7a1986aec1a0e2c187d9b7/CV8/src/training/components/evaluate.py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Preprocess.py: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5"/>
                        </a:rPr>
                        <a:t>https://github.com/BredaUniversityADSAI/2024-25d-fai2-adsai-group-nlp11/blob/e65dbc198ecca76aff7a1986aec1a0e2c187d9b7/CV8/src/training/components/preprocess.py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Register.py: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6"/>
                        </a:rPr>
                        <a:t>https://github.com/BredaUniversityADSAI/2024-25d-fai2-adsai-group-nlp11/blob/e65dbc198ecca76aff7a1986aec1a0e2c187d9b7/CV8/src/training/components/register.py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Setup_monitoring.py: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7"/>
                        </a:rPr>
                        <a:t>https://github.com/BredaUniversityADSAI/2024-25d-fai2-adsai-group-nlp11/blob/e65dbc198ecca76aff7a1986aec1a0e2c187d9b7/CV8/src/training/components/setup_monitoring.py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Train.py: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8"/>
                        </a:rPr>
                        <a:t>https://github.com/BredaUniversityADSAI/2024-25d-fai2-adsai-group-nlp11/blob/e65dbc198ecca76aff7a1986aec1a0e2c187d9b7/CV8/src/training/components/train.py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Train_hpo.py: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9"/>
                        </a:rPr>
                        <a:t>https://github.com/BredaUniversityADSAI/2024-25d-fai2-adsai-group-nlp11/blob/e65dbc198ecca76aff7a1986aec1a0e2c187d9b7/CV8/src/training/components/train_hpo.py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err="1">
                          <a:solidFill>
                            <a:srgbClr val="000000"/>
                          </a:solidFill>
                          <a:latin typeface="Roboto" panose="02000000000000000000" pitchFamily="2" charset="0"/>
                          <a:ea typeface="Roboto" panose="02000000000000000000" pitchFamily="2" charset="0"/>
                          <a:cs typeface="Roboto" panose="02000000000000000000" pitchFamily="2" charset="0"/>
                        </a:rPr>
                        <a:t>Train_hpo.yml</a:t>
                      </a: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20"/>
                        </a:rPr>
                        <a:t>https://github.com/BredaUniversityADSAI/2024-25d-fai2-adsai-group-nlp11/blob/e65dbc198ecca76aff7a1986aec1a0e2c187d9b7/CV8/src/training/components/train_hpo.yml</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a:t>
                      </a:r>
                    </a:p>
                    <a:p>
                      <a:pPr lvl="0">
                        <a:buNone/>
                      </a:pPr>
                      <a:r>
                        <a:rPr lang="en-US" sz="700" b="1" dirty="0">
                          <a:latin typeface="Roboto" panose="02000000000000000000" pitchFamily="2" charset="0"/>
                          <a:ea typeface="Roboto" panose="02000000000000000000" pitchFamily="2" charset="0"/>
                          <a:cs typeface="Roboto" panose="02000000000000000000" pitchFamily="2" charset="0"/>
                        </a:rPr>
                        <a:t>Monitoring files:</a:t>
                      </a: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err="1">
                          <a:latin typeface="Roboto" panose="02000000000000000000" pitchFamily="2" charset="0"/>
                          <a:ea typeface="Roboto" panose="02000000000000000000" pitchFamily="2" charset="0"/>
                          <a:cs typeface="Roboto" panose="02000000000000000000" pitchFamily="2" charset="0"/>
                        </a:rPr>
                        <a:t>Dockerfile</a:t>
                      </a:r>
                      <a:r>
                        <a:rPr lang="en-US" sz="700" b="1" dirty="0">
                          <a:latin typeface="Roboto" panose="02000000000000000000" pitchFamily="2" charset="0"/>
                          <a:ea typeface="Roboto" panose="02000000000000000000" pitchFamily="2" charset="0"/>
                          <a:cs typeface="Roboto" panose="02000000000000000000" pitchFamily="2" charset="0"/>
                        </a:rPr>
                        <a:t>:</a:t>
                      </a:r>
                    </a:p>
                    <a:p>
                      <a:pPr lvl="0">
                        <a:buNone/>
                      </a:pPr>
                      <a:r>
                        <a:rPr lang="en-US" sz="700" b="1" dirty="0">
                          <a:latin typeface="Roboto" panose="02000000000000000000" pitchFamily="2" charset="0"/>
                          <a:ea typeface="Roboto" panose="02000000000000000000" pitchFamily="2" charset="0"/>
                          <a:cs typeface="Roboto" panose="02000000000000000000" pitchFamily="2" charset="0"/>
                          <a:hlinkClick r:id="rId21"/>
                        </a:rPr>
                        <a:t>https://github.com/BredaUniversityADSAI/2024-25d-fai2-adsai-group-nlp11/blob/e65dbc198ecca76aff7a1986aec1a0e2c187d9b7/CV8/src/monitoring/Dockerfile</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App.py</a:t>
                      </a:r>
                      <a:br>
                        <a:rPr lang="en-US" sz="700" b="1" dirty="0">
                          <a:latin typeface="Roboto" panose="02000000000000000000" pitchFamily="2" charset="0"/>
                          <a:ea typeface="Roboto" panose="02000000000000000000" pitchFamily="2" charset="0"/>
                          <a:cs typeface="Roboto" panose="02000000000000000000" pitchFamily="2" charset="0"/>
                        </a:rPr>
                      </a:br>
                      <a:r>
                        <a:rPr lang="en-US" sz="700" b="1" dirty="0">
                          <a:latin typeface="Roboto" panose="02000000000000000000" pitchFamily="2" charset="0"/>
                          <a:ea typeface="Roboto" panose="02000000000000000000" pitchFamily="2" charset="0"/>
                          <a:cs typeface="Roboto" panose="02000000000000000000" pitchFamily="2" charset="0"/>
                          <a:hlinkClick r:id="rId22"/>
                        </a:rPr>
                        <a:t>https://github.com/BredaUniversityADSAI/2024-25d-fai2-adsai-group-nlp11/blob/e65dbc198ecca76aff7a1986aec1a0e2c187d9b7/CV8/src/monitoring/app.py</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Deploy.py</a:t>
                      </a:r>
                    </a:p>
                    <a:p>
                      <a:pPr lvl="0">
                        <a:buNone/>
                      </a:pPr>
                      <a:r>
                        <a:rPr lang="en-US" sz="700" b="1" dirty="0">
                          <a:latin typeface="Roboto" panose="02000000000000000000" pitchFamily="2" charset="0"/>
                          <a:ea typeface="Roboto" panose="02000000000000000000" pitchFamily="2" charset="0"/>
                          <a:cs typeface="Roboto" panose="02000000000000000000" pitchFamily="2" charset="0"/>
                          <a:hlinkClick r:id="rId23"/>
                        </a:rPr>
                        <a:t>https://github.com/BredaUniversityADSAI/2024-25d-fai2-adsai-group-nlp11/blob/e65dbc198ecca76aff7a1986aec1a0e2c187d9b7/CV8/src/monitoring/deploy.py</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tc>
                  <a:txBody>
                    <a:bodyPr/>
                    <a:lstStyle/>
                    <a:p>
                      <a:pPr lvl="0">
                        <a:buNone/>
                      </a:pPr>
                      <a:r>
                        <a:rPr lang="en-US" sz="700" b="1" dirty="0">
                          <a:latin typeface="Roboto" panose="02000000000000000000" pitchFamily="2" charset="0"/>
                          <a:ea typeface="Roboto" panose="02000000000000000000" pitchFamily="2" charset="0"/>
                          <a:cs typeface="Roboto" panose="02000000000000000000" pitchFamily="2" charset="0"/>
                        </a:rPr>
                        <a:t>Provide links here:</a:t>
                      </a: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Pipeline folder: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6"/>
                        </a:rPr>
                        <a:t>https://github.com/BredaUniversityADSAI/2024-25d-fai2-adsai-group-nlp11/tree/dev/CV8/src/training/components</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Monitoring folder:</a:t>
                      </a:r>
                      <a:b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br>
                      <a:b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b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7"/>
                        </a:rPr>
                        <a:t>https://github.com/BredaUniversityADSAI/2024-25d-fai2-adsai-group-nlp11/tree/e65dbc198ecca76aff7a1986aec1a0e2c187d9b7/CV8/src/monitoring</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Readme.md: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8"/>
                        </a:rPr>
                        <a:t>https://github.com/BredaUniversityADSAI/2024-25d-fai2-adsai-group-nlp11/blob/e65dbc198ecca76aff7a1986aec1a0e2c187d9b7/CV8/src/readme.md</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Pipeline files: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Compare.py: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2"/>
                        </a:rPr>
                        <a:t>https://github.com/BredaUniversityADSAI/2024-25d-fai2-adsai-group-nlp11/blob/e65dbc198ecca76aff7a1986aec1a0e2c187d9b7/CV8/src/training/components/compare.py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err="1">
                          <a:solidFill>
                            <a:srgbClr val="000000"/>
                          </a:solidFill>
                          <a:latin typeface="Roboto" panose="02000000000000000000" pitchFamily="2" charset="0"/>
                          <a:ea typeface="Roboto" panose="02000000000000000000" pitchFamily="2" charset="0"/>
                          <a:cs typeface="Roboto" panose="02000000000000000000" pitchFamily="2" charset="0"/>
                        </a:rPr>
                        <a:t>Environment.yml</a:t>
                      </a: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3"/>
                        </a:rPr>
                        <a:t>https://github.com/BredaUniversityADSAI/2024-25d-fai2-adsai-group-nlp11/blob/e65dbc198ecca76aff7a1986aec1a0e2c187d9b7/CV8/src/training/components/environment.yml</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Evaluate.py:</a:t>
                      </a:r>
                      <a:b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b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4"/>
                        </a:rPr>
                        <a:t>https://github.com/BredaUniversityADSAI/2024-25d-fai2-adsai-group-nlp11/blob/e65dbc198ecca76aff7a1986aec1a0e2c187d9b7/CV8/src/training/components/evaluate.py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Preprocess.py: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5"/>
                        </a:rPr>
                        <a:t>https://github.com/BredaUniversityADSAI/2024-25d-fai2-adsai-group-nlp11/blob/e65dbc198ecca76aff7a1986aec1a0e2c187d9b7/CV8/src/training/components/preprocess.py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Register.py: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6"/>
                        </a:rPr>
                        <a:t>https://github.com/BredaUniversityADSAI/2024-25d-fai2-adsai-group-nlp11/blob/e65dbc198ecca76aff7a1986aec1a0e2c187d9b7/CV8/src/training/components/register.py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Setup_monitoring.py: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7"/>
                        </a:rPr>
                        <a:t>https://github.com/BredaUniversityADSAI/2024-25d-fai2-adsai-group-nlp11/blob/e65dbc198ecca76aff7a1986aec1a0e2c187d9b7/CV8/src/training/components/setup_monitoring.py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Train.py: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8"/>
                        </a:rPr>
                        <a:t>https://github.com/BredaUniversityADSAI/2024-25d-fai2-adsai-group-nlp11/blob/e65dbc198ecca76aff7a1986aec1a0e2c187d9b7/CV8/src/training/components/train.py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Train_hpo.py: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9"/>
                        </a:rPr>
                        <a:t>https://github.com/BredaUniversityADSAI/2024-25d-fai2-adsai-group-nlp11/blob/e65dbc198ecca76aff7a1986aec1a0e2c187d9b7/CV8/src/training/components/train_hpo.py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err="1">
                          <a:solidFill>
                            <a:srgbClr val="000000"/>
                          </a:solidFill>
                          <a:latin typeface="Roboto" panose="02000000000000000000" pitchFamily="2" charset="0"/>
                          <a:ea typeface="Roboto" panose="02000000000000000000" pitchFamily="2" charset="0"/>
                          <a:cs typeface="Roboto" panose="02000000000000000000" pitchFamily="2" charset="0"/>
                        </a:rPr>
                        <a:t>Train_hpo.yml</a:t>
                      </a: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20"/>
                        </a:rPr>
                        <a:t>https://github.com/BredaUniversityADSAI/2024-25d-fai2-adsai-group-nlp11/blob/e65dbc198ecca76aff7a1986aec1a0e2c187d9b7/CV8/src/training/components/train_hpo.yml</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a:t>
                      </a:r>
                    </a:p>
                    <a:p>
                      <a:pPr lvl="0">
                        <a:buNone/>
                      </a:pPr>
                      <a:r>
                        <a:rPr lang="en-US" sz="700" b="1" dirty="0">
                          <a:latin typeface="Roboto" panose="02000000000000000000" pitchFamily="2" charset="0"/>
                          <a:ea typeface="Roboto" panose="02000000000000000000" pitchFamily="2" charset="0"/>
                          <a:cs typeface="Roboto" panose="02000000000000000000" pitchFamily="2" charset="0"/>
                        </a:rPr>
                        <a:t>Monitoring files:</a:t>
                      </a: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err="1">
                          <a:latin typeface="Roboto" panose="02000000000000000000" pitchFamily="2" charset="0"/>
                          <a:ea typeface="Roboto" panose="02000000000000000000" pitchFamily="2" charset="0"/>
                          <a:cs typeface="Roboto" panose="02000000000000000000" pitchFamily="2" charset="0"/>
                        </a:rPr>
                        <a:t>Dockerfile</a:t>
                      </a:r>
                      <a:r>
                        <a:rPr lang="en-US" sz="700" b="1" dirty="0">
                          <a:latin typeface="Roboto" panose="02000000000000000000" pitchFamily="2" charset="0"/>
                          <a:ea typeface="Roboto" panose="02000000000000000000" pitchFamily="2" charset="0"/>
                          <a:cs typeface="Roboto" panose="02000000000000000000" pitchFamily="2" charset="0"/>
                        </a:rPr>
                        <a:t>:</a:t>
                      </a:r>
                    </a:p>
                    <a:p>
                      <a:pPr lvl="0">
                        <a:buNone/>
                      </a:pPr>
                      <a:r>
                        <a:rPr lang="en-US" sz="700" b="1" dirty="0">
                          <a:latin typeface="Roboto" panose="02000000000000000000" pitchFamily="2" charset="0"/>
                          <a:ea typeface="Roboto" panose="02000000000000000000" pitchFamily="2" charset="0"/>
                          <a:cs typeface="Roboto" panose="02000000000000000000" pitchFamily="2" charset="0"/>
                          <a:hlinkClick r:id="rId21"/>
                        </a:rPr>
                        <a:t>https://github.com/BredaUniversityADSAI/2024-25d-fai2-adsai-group-nlp11/blob/e65dbc198ecca76aff7a1986aec1a0e2c187d9b7/CV8/src/monitoring/Dockerfile</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App.py</a:t>
                      </a:r>
                      <a:br>
                        <a:rPr lang="en-US" sz="700" b="1" dirty="0">
                          <a:latin typeface="Roboto" panose="02000000000000000000" pitchFamily="2" charset="0"/>
                          <a:ea typeface="Roboto" panose="02000000000000000000" pitchFamily="2" charset="0"/>
                          <a:cs typeface="Roboto" panose="02000000000000000000" pitchFamily="2" charset="0"/>
                        </a:rPr>
                      </a:br>
                      <a:r>
                        <a:rPr lang="en-US" sz="700" b="1" dirty="0">
                          <a:latin typeface="Roboto" panose="02000000000000000000" pitchFamily="2" charset="0"/>
                          <a:ea typeface="Roboto" panose="02000000000000000000" pitchFamily="2" charset="0"/>
                          <a:cs typeface="Roboto" panose="02000000000000000000" pitchFamily="2" charset="0"/>
                          <a:hlinkClick r:id="rId22"/>
                        </a:rPr>
                        <a:t>https://github.com/BredaUniversityADSAI/2024-25d-fai2-adsai-group-nlp11/blob/e65dbc198ecca76aff7a1986aec1a0e2c187d9b7/CV8/src/monitoring/app.py</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Deploy.py</a:t>
                      </a:r>
                    </a:p>
                    <a:p>
                      <a:pPr lvl="0">
                        <a:buNone/>
                      </a:pPr>
                      <a:r>
                        <a:rPr lang="en-US" sz="700" b="1" dirty="0">
                          <a:latin typeface="Roboto" panose="02000000000000000000" pitchFamily="2" charset="0"/>
                          <a:ea typeface="Roboto" panose="02000000000000000000" pitchFamily="2" charset="0"/>
                          <a:cs typeface="Roboto" panose="02000000000000000000" pitchFamily="2" charset="0"/>
                          <a:hlinkClick r:id="rId23"/>
                        </a:rPr>
                        <a:t>https://github.com/BredaUniversityADSAI/2024-25d-fai2-adsai-group-nlp11/blob/e65dbc198ecca76aff7a1986aec1a0e2c187d9b7/CV8/src/monitoring/deploy.py</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txBody>
                  <a:tcPr>
                    <a:solidFill>
                      <a:srgbClr val="F5C1A8"/>
                    </a:solidFill>
                  </a:tcPr>
                </a:tc>
                <a:extLst>
                  <a:ext uri="{0D108BD9-81ED-4DB2-BD59-A6C34878D82A}">
                    <a16:rowId xmlns:a16="http://schemas.microsoft.com/office/drawing/2014/main" val="740005107"/>
                  </a:ext>
                </a:extLst>
              </a:tr>
            </a:tbl>
          </a:graphicData>
        </a:graphic>
      </p:graphicFrame>
    </p:spTree>
    <p:extLst>
      <p:ext uri="{BB962C8B-B14F-4D97-AF65-F5344CB8AC3E}">
        <p14:creationId xmlns:p14="http://schemas.microsoft.com/office/powerpoint/2010/main" val="3957424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2">
          <a:extLst>
            <a:ext uri="{FF2B5EF4-FFF2-40B4-BE49-F238E27FC236}">
              <a16:creationId xmlns:a16="http://schemas.microsoft.com/office/drawing/2014/main" id="{98AA15CE-7EAD-EBA1-5A66-B93C4633D5DC}"/>
            </a:ext>
          </a:extLst>
        </p:cNvPr>
        <p:cNvGrpSpPr/>
        <p:nvPr/>
      </p:nvGrpSpPr>
      <p:grpSpPr>
        <a:xfrm>
          <a:off x="0" y="0"/>
          <a:ext cx="0" cy="0"/>
          <a:chOff x="0" y="0"/>
          <a:chExt cx="0" cy="0"/>
        </a:xfrm>
      </p:grpSpPr>
      <p:sp>
        <p:nvSpPr>
          <p:cNvPr id="363" name="Google Shape;363;p39">
            <a:extLst>
              <a:ext uri="{FF2B5EF4-FFF2-40B4-BE49-F238E27FC236}">
                <a16:creationId xmlns:a16="http://schemas.microsoft.com/office/drawing/2014/main" id="{441A480E-5787-AE4E-E60E-62B4E5B730FF}"/>
              </a:ext>
            </a:extLst>
          </p:cNvPr>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a:t>
            </a:r>
            <a:r>
              <a:rPr lang="en-ZA" dirty="0"/>
              <a:t>10</a:t>
            </a:r>
            <a:endParaRPr dirty="0"/>
          </a:p>
        </p:txBody>
      </p:sp>
      <p:sp>
        <p:nvSpPr>
          <p:cNvPr id="364" name="Google Shape;364;p39">
            <a:extLst>
              <a:ext uri="{FF2B5EF4-FFF2-40B4-BE49-F238E27FC236}">
                <a16:creationId xmlns:a16="http://schemas.microsoft.com/office/drawing/2014/main" id="{D6D52FC2-2F62-B822-D20F-BC5B69CC5312}"/>
              </a:ext>
            </a:extLst>
          </p:cNvPr>
          <p:cNvSpPr txBox="1">
            <a:spLocks noGrp="1"/>
          </p:cNvSpPr>
          <p:nvPr>
            <p:ph type="subTitle" idx="1"/>
          </p:nvPr>
        </p:nvSpPr>
        <p:spPr>
          <a:xfrm>
            <a:off x="2054432" y="3248481"/>
            <a:ext cx="6400800" cy="992126"/>
          </a:xfrm>
          <a:prstGeom prst="rect">
            <a:avLst/>
          </a:prstGeom>
        </p:spPr>
        <p:txBody>
          <a:bodyPr spcFirstLastPara="1" wrap="square" lIns="91425" tIns="91425" rIns="91425" bIns="91425" anchor="ctr" anchorCtr="0">
            <a:noAutofit/>
          </a:bodyPr>
          <a:lstStyle/>
          <a:p>
            <a:pPr marL="0" indent="0"/>
            <a:r>
              <a:rPr lang="en-GB" sz="1000" dirty="0"/>
              <a:t>The student can apply visualization and storytelling techniques and skills to effectively and accurately inform stakeholders about (interim) results of AI and DS approaches. </a:t>
            </a:r>
          </a:p>
        </p:txBody>
      </p:sp>
      <p:sp>
        <p:nvSpPr>
          <p:cNvPr id="365" name="Google Shape;365;p39">
            <a:extLst>
              <a:ext uri="{FF2B5EF4-FFF2-40B4-BE49-F238E27FC236}">
                <a16:creationId xmlns:a16="http://schemas.microsoft.com/office/drawing/2014/main" id="{1F4EB071-570D-7EA9-1EAE-4DD336C11757}"/>
              </a:ext>
            </a:extLst>
          </p:cNvPr>
          <p:cNvSpPr txBox="1">
            <a:spLocks noGrp="1"/>
          </p:cNvSpPr>
          <p:nvPr>
            <p:ph type="subTitle" idx="2"/>
          </p:nvPr>
        </p:nvSpPr>
        <p:spPr>
          <a:xfrm>
            <a:off x="2629317" y="2473577"/>
            <a:ext cx="5486400" cy="685800"/>
          </a:xfrm>
          <a:prstGeom prst="rect">
            <a:avLst/>
          </a:prstGeom>
        </p:spPr>
        <p:txBody>
          <a:bodyPr spcFirstLastPara="1" wrap="square" lIns="91425" tIns="91425" rIns="91425" bIns="91425" anchor="ctr" anchorCtr="0">
            <a:noAutofit/>
          </a:bodyPr>
          <a:lstStyle/>
          <a:p>
            <a:pPr marL="0" indent="0" algn="ctr"/>
            <a:r>
              <a:rPr lang="en-ZA" sz="3000" dirty="0"/>
              <a:t>Visualization</a:t>
            </a:r>
            <a:endParaRPr lang="en" sz="3000" dirty="0"/>
          </a:p>
        </p:txBody>
      </p:sp>
    </p:spTree>
    <p:extLst>
      <p:ext uri="{BB962C8B-B14F-4D97-AF65-F5344CB8AC3E}">
        <p14:creationId xmlns:p14="http://schemas.microsoft.com/office/powerpoint/2010/main" val="40782746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2">
          <a:extLst>
            <a:ext uri="{FF2B5EF4-FFF2-40B4-BE49-F238E27FC236}">
              <a16:creationId xmlns:a16="http://schemas.microsoft.com/office/drawing/2014/main" id="{EE2549CA-2538-BC6A-3569-D969A825E211}"/>
            </a:ext>
          </a:extLst>
        </p:cNvPr>
        <p:cNvGrpSpPr/>
        <p:nvPr/>
      </p:nvGrpSpPr>
      <p:grpSpPr>
        <a:xfrm>
          <a:off x="0" y="0"/>
          <a:ext cx="0" cy="0"/>
          <a:chOff x="0" y="0"/>
          <a:chExt cx="0" cy="0"/>
        </a:xfrm>
      </p:grpSpPr>
      <p:sp>
        <p:nvSpPr>
          <p:cNvPr id="393" name="Google Shape;393;p42">
            <a:extLst>
              <a:ext uri="{FF2B5EF4-FFF2-40B4-BE49-F238E27FC236}">
                <a16:creationId xmlns:a16="http://schemas.microsoft.com/office/drawing/2014/main" id="{56562729-1CCE-D622-30C2-BB72A7DFAD6E}"/>
              </a:ext>
            </a:extLst>
          </p:cNvPr>
          <p:cNvSpPr txBox="1">
            <a:spLocks noGrp="1"/>
          </p:cNvSpPr>
          <p:nvPr>
            <p:ph type="title"/>
          </p:nvPr>
        </p:nvSpPr>
        <p:spPr>
          <a:xfrm>
            <a:off x="68250" y="0"/>
            <a:ext cx="913604"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a:t>
            </a:r>
            <a:r>
              <a:rPr lang="en-ZA" dirty="0"/>
              <a:t>10</a:t>
            </a:r>
            <a:endParaRPr dirty="0"/>
          </a:p>
        </p:txBody>
      </p:sp>
      <p:sp>
        <p:nvSpPr>
          <p:cNvPr id="394" name="Google Shape;394;p42">
            <a:extLst>
              <a:ext uri="{FF2B5EF4-FFF2-40B4-BE49-F238E27FC236}">
                <a16:creationId xmlns:a16="http://schemas.microsoft.com/office/drawing/2014/main" id="{E64A199D-AA94-2B9A-A3E4-01430CC71799}"/>
              </a:ext>
            </a:extLst>
          </p:cNvPr>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NL"/>
              <a:t>1</a:t>
            </a:r>
            <a:r>
              <a:rPr lang="en"/>
              <a:t>/</a:t>
            </a:r>
            <a:r>
              <a:rPr lang="en-NL"/>
              <a:t>1</a:t>
            </a:r>
            <a:endParaRPr/>
          </a:p>
        </p:txBody>
      </p:sp>
      <p:sp>
        <p:nvSpPr>
          <p:cNvPr id="396" name="Google Shape;396;p42">
            <a:extLst>
              <a:ext uri="{FF2B5EF4-FFF2-40B4-BE49-F238E27FC236}">
                <a16:creationId xmlns:a16="http://schemas.microsoft.com/office/drawing/2014/main" id="{4CBF5EA1-0629-67EC-AB66-84C56F74C69B}"/>
              </a:ext>
            </a:extLst>
          </p:cNvPr>
          <p:cNvSpPr txBox="1">
            <a:spLocks noGrp="1"/>
          </p:cNvSpPr>
          <p:nvPr>
            <p:ph type="title" idx="3"/>
          </p:nvPr>
        </p:nvSpPr>
        <p:spPr>
          <a:xfrm>
            <a:off x="2049461" y="0"/>
            <a:ext cx="6577962" cy="576000"/>
          </a:xfrm>
          <a:prstGeom prst="rect">
            <a:avLst/>
          </a:prstGeom>
        </p:spPr>
        <p:txBody>
          <a:bodyPr spcFirstLastPara="1" wrap="square" lIns="91425" tIns="91425" rIns="91425" bIns="91425" anchor="ctr" anchorCtr="0">
            <a:noAutofit/>
          </a:bodyPr>
          <a:lstStyle/>
          <a:p>
            <a:r>
              <a:rPr lang="en-GB" i="0" dirty="0"/>
              <a:t>The student can apply visualization and storytelling techniques and skills to effectively and accurately inform stakeholders about (interim) results of AI and DS approaches. </a:t>
            </a:r>
            <a:endParaRPr lang="en-GB" dirty="0"/>
          </a:p>
        </p:txBody>
      </p:sp>
      <p:sp>
        <p:nvSpPr>
          <p:cNvPr id="397" name="Google Shape;397;p42">
            <a:extLst>
              <a:ext uri="{FF2B5EF4-FFF2-40B4-BE49-F238E27FC236}">
                <a16:creationId xmlns:a16="http://schemas.microsoft.com/office/drawing/2014/main" id="{4BD0C3B2-DD0A-4C57-F5A6-C42D3AF324B2}"/>
              </a:ext>
            </a:extLst>
          </p:cNvPr>
          <p:cNvSpPr txBox="1">
            <a:spLocks noGrp="1"/>
          </p:cNvSpPr>
          <p:nvPr>
            <p:ph type="title" idx="4"/>
          </p:nvPr>
        </p:nvSpPr>
        <p:spPr>
          <a:xfrm>
            <a:off x="-1" y="576000"/>
            <a:ext cx="1116768"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ZA" dirty="0"/>
              <a:t>10.3</a:t>
            </a:r>
            <a:endParaRPr dirty="0"/>
          </a:p>
        </p:txBody>
      </p:sp>
      <p:sp>
        <p:nvSpPr>
          <p:cNvPr id="398" name="Google Shape;398;p42">
            <a:extLst>
              <a:ext uri="{FF2B5EF4-FFF2-40B4-BE49-F238E27FC236}">
                <a16:creationId xmlns:a16="http://schemas.microsoft.com/office/drawing/2014/main" id="{CB65F421-168F-ADC4-730C-639DD2DA7489}"/>
              </a:ext>
            </a:extLst>
          </p:cNvPr>
          <p:cNvSpPr txBox="1">
            <a:spLocks noGrp="1"/>
          </p:cNvSpPr>
          <p:nvPr>
            <p:ph type="title" idx="5"/>
          </p:nvPr>
        </p:nvSpPr>
        <p:spPr>
          <a:xfrm>
            <a:off x="981855" y="576000"/>
            <a:ext cx="7865261" cy="493800"/>
          </a:xfrm>
          <a:prstGeom prst="rect">
            <a:avLst/>
          </a:prstGeom>
        </p:spPr>
        <p:txBody>
          <a:bodyPr spcFirstLastPara="1" wrap="square" lIns="91425" tIns="91425" rIns="91425" bIns="91425" anchor="ctr" anchorCtr="0">
            <a:noAutofit/>
          </a:bodyPr>
          <a:lstStyle/>
          <a:p>
            <a:r>
              <a:rPr lang="en-GB" i="0" dirty="0"/>
              <a:t>The student demonstrates the ability to </a:t>
            </a:r>
            <a:r>
              <a:rPr lang="en-GB" i="0" dirty="0" err="1"/>
              <a:t>vizualise</a:t>
            </a:r>
            <a:r>
              <a:rPr lang="en-GB" i="0" dirty="0"/>
              <a:t> the project outcomes in a deployed application.</a:t>
            </a:r>
            <a:endParaRPr lang="en-US" i="0" dirty="0"/>
          </a:p>
        </p:txBody>
      </p:sp>
      <p:sp>
        <p:nvSpPr>
          <p:cNvPr id="399" name="Google Shape;399;p42">
            <a:extLst>
              <a:ext uri="{FF2B5EF4-FFF2-40B4-BE49-F238E27FC236}">
                <a16:creationId xmlns:a16="http://schemas.microsoft.com/office/drawing/2014/main" id="{E238036A-9C3F-4309-C7D6-BE54A9153133}"/>
              </a:ext>
            </a:extLst>
          </p:cNvPr>
          <p:cNvSpPr txBox="1">
            <a:spLocks noGrp="1"/>
          </p:cNvSpPr>
          <p:nvPr>
            <p:ph type="title" idx="6"/>
          </p:nvPr>
        </p:nvSpPr>
        <p:spPr>
          <a:xfrm>
            <a:off x="957975" y="0"/>
            <a:ext cx="1368600" cy="576000"/>
          </a:xfrm>
          <a:prstGeom prst="rect">
            <a:avLst/>
          </a:prstGeom>
        </p:spPr>
        <p:txBody>
          <a:bodyPr spcFirstLastPara="1" wrap="square" lIns="91425" tIns="91425" rIns="91425" bIns="91425" anchor="ctr" anchorCtr="0">
            <a:noAutofit/>
          </a:bodyPr>
          <a:lstStyle/>
          <a:p>
            <a:r>
              <a:rPr lang="en-GB" sz="900" dirty="0"/>
              <a:t>Visualisation</a:t>
            </a:r>
            <a:endParaRPr sz="900" dirty="0"/>
          </a:p>
        </p:txBody>
      </p:sp>
      <p:graphicFrame>
        <p:nvGraphicFramePr>
          <p:cNvPr id="3" name="Table 4">
            <a:extLst>
              <a:ext uri="{FF2B5EF4-FFF2-40B4-BE49-F238E27FC236}">
                <a16:creationId xmlns:a16="http://schemas.microsoft.com/office/drawing/2014/main" id="{37B07C85-1FCC-9F3A-7043-E7EA188D957E}"/>
              </a:ext>
            </a:extLst>
          </p:cNvPr>
          <p:cNvGraphicFramePr>
            <a:graphicFrameLocks noGrp="1"/>
          </p:cNvGraphicFramePr>
          <p:nvPr>
            <p:extLst>
              <p:ext uri="{D42A27DB-BD31-4B8C-83A1-F6EECF244321}">
                <p14:modId xmlns:p14="http://schemas.microsoft.com/office/powerpoint/2010/main" val="3035357970"/>
              </p:ext>
            </p:extLst>
          </p:nvPr>
        </p:nvGraphicFramePr>
        <p:xfrm>
          <a:off x="0" y="1069800"/>
          <a:ext cx="9144000" cy="8726085"/>
        </p:xfrm>
        <a:graphic>
          <a:graphicData uri="http://schemas.openxmlformats.org/drawingml/2006/table">
            <a:tbl>
              <a:tblPr firstRow="1" bandRow="1">
                <a:tableStyleId>{764D4AE7-FFBC-431D-9275-528F30A785D3}</a:tableStyleId>
              </a:tblPr>
              <a:tblGrid>
                <a:gridCol w="2008682">
                  <a:extLst>
                    <a:ext uri="{9D8B030D-6E8A-4147-A177-3AD203B41FA5}">
                      <a16:colId xmlns:a16="http://schemas.microsoft.com/office/drawing/2014/main" val="3534130133"/>
                    </a:ext>
                  </a:extLst>
                </a:gridCol>
                <a:gridCol w="3440243">
                  <a:extLst>
                    <a:ext uri="{9D8B030D-6E8A-4147-A177-3AD203B41FA5}">
                      <a16:colId xmlns:a16="http://schemas.microsoft.com/office/drawing/2014/main" val="3367927302"/>
                    </a:ext>
                  </a:extLst>
                </a:gridCol>
                <a:gridCol w="3695075">
                  <a:extLst>
                    <a:ext uri="{9D8B030D-6E8A-4147-A177-3AD203B41FA5}">
                      <a16:colId xmlns:a16="http://schemas.microsoft.com/office/drawing/2014/main" val="3466084504"/>
                    </a:ext>
                  </a:extLst>
                </a:gridCol>
              </a:tblGrid>
              <a:tr h="348334">
                <a:tc>
                  <a:txBody>
                    <a:bodyPr/>
                    <a:lstStyle/>
                    <a:p>
                      <a:pPr algn="ctr"/>
                      <a:endParaRPr lang="en-GB" sz="800" b="1" dirty="0">
                        <a:latin typeface="Roboto" panose="02000000000000000000" pitchFamily="2" charset="0"/>
                        <a:ea typeface="Roboto" panose="02000000000000000000" pitchFamily="2" charset="0"/>
                        <a:cs typeface="Roboto" panose="02000000000000000000" pitchFamily="2" charset="0"/>
                      </a:endParaRPr>
                    </a:p>
                    <a:p>
                      <a:pPr algn="ctr"/>
                      <a:r>
                        <a:rPr lang="en-GB" sz="800" b="1" dirty="0">
                          <a:latin typeface="Roboto" panose="02000000000000000000" pitchFamily="2" charset="0"/>
                          <a:ea typeface="Roboto" panose="02000000000000000000" pitchFamily="2" charset="0"/>
                          <a:cs typeface="Roboto" panose="02000000000000000000" pitchFamily="2" charset="0"/>
                        </a:rPr>
                        <a:t>Pre-requisites</a:t>
                      </a:r>
                      <a:endParaRPr lang="en-NL" sz="800" b="1" dirty="0">
                        <a:latin typeface="Roboto" panose="02000000000000000000" pitchFamily="2" charset="0"/>
                        <a:ea typeface="Roboto" panose="02000000000000000000" pitchFamily="2" charset="0"/>
                        <a:cs typeface="Roboto" panose="02000000000000000000" pitchFamily="2" charset="0"/>
                      </a:endParaRPr>
                    </a:p>
                  </a:txBody>
                  <a:tcPr>
                    <a:solidFill>
                      <a:srgbClr val="FFFBD3"/>
                    </a:solidFill>
                  </a:tcPr>
                </a:tc>
                <a:tc>
                  <a:txBody>
                    <a:bodyPr/>
                    <a:lstStyle/>
                    <a:p>
                      <a:pPr algn="ctr"/>
                      <a:endParaRPr lang="en-GB" sz="800" b="1" dirty="0">
                        <a:latin typeface="Roboto" panose="02000000000000000000" pitchFamily="2" charset="0"/>
                        <a:ea typeface="Roboto" panose="02000000000000000000" pitchFamily="2" charset="0"/>
                        <a:cs typeface="Roboto" panose="02000000000000000000" pitchFamily="2" charset="0"/>
                      </a:endParaRPr>
                    </a:p>
                    <a:p>
                      <a:pPr algn="ctr"/>
                      <a:r>
                        <a:rPr lang="en-GB" sz="800" b="1" dirty="0">
                          <a:latin typeface="Roboto" panose="02000000000000000000" pitchFamily="2" charset="0"/>
                          <a:ea typeface="Roboto" panose="02000000000000000000" pitchFamily="2" charset="0"/>
                          <a:cs typeface="Roboto" panose="02000000000000000000" pitchFamily="2" charset="0"/>
                        </a:rPr>
                        <a:t>A: 4 points</a:t>
                      </a:r>
                      <a:endParaRPr lang="en-NL" sz="800" b="1"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tc>
                  <a:txBody>
                    <a:bodyPr/>
                    <a:lstStyle/>
                    <a:p>
                      <a:pPr algn="ctr"/>
                      <a:endParaRPr lang="en-GB" sz="800" b="1" dirty="0">
                        <a:latin typeface="Roboto" panose="02000000000000000000" pitchFamily="2" charset="0"/>
                        <a:ea typeface="Roboto" panose="02000000000000000000" pitchFamily="2" charset="0"/>
                        <a:cs typeface="Roboto" panose="02000000000000000000" pitchFamily="2" charset="0"/>
                      </a:endParaRPr>
                    </a:p>
                    <a:p>
                      <a:pPr algn="ctr"/>
                      <a:r>
                        <a:rPr lang="en-GB" sz="800" b="1" dirty="0">
                          <a:latin typeface="Roboto" panose="02000000000000000000" pitchFamily="2" charset="0"/>
                          <a:ea typeface="Roboto" panose="02000000000000000000" pitchFamily="2" charset="0"/>
                          <a:cs typeface="Roboto" panose="02000000000000000000" pitchFamily="2" charset="0"/>
                        </a:rPr>
                        <a:t>B: 6 points</a:t>
                      </a:r>
                      <a:endParaRPr lang="en-NL" sz="800" b="1" dirty="0">
                        <a:latin typeface="Roboto" panose="02000000000000000000" pitchFamily="2" charset="0"/>
                        <a:ea typeface="Roboto" panose="02000000000000000000" pitchFamily="2" charset="0"/>
                        <a:cs typeface="Roboto" panose="02000000000000000000" pitchFamily="2" charset="0"/>
                      </a:endParaRPr>
                    </a:p>
                  </a:txBody>
                  <a:tcPr>
                    <a:solidFill>
                      <a:srgbClr val="F5C1A8"/>
                    </a:solidFill>
                  </a:tcPr>
                </a:tc>
                <a:extLst>
                  <a:ext uri="{0D108BD9-81ED-4DB2-BD59-A6C34878D82A}">
                    <a16:rowId xmlns:a16="http://schemas.microsoft.com/office/drawing/2014/main" val="1929066760"/>
                  </a:ext>
                </a:extLst>
              </a:tr>
              <a:tr h="981667">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700" dirty="0">
                          <a:latin typeface="Roboto" panose="02000000000000000000" pitchFamily="2" charset="0"/>
                          <a:ea typeface="Roboto" panose="02000000000000000000" pitchFamily="2" charset="0"/>
                          <a:cs typeface="Roboto" panose="02000000000000000000" pitchFamily="2" charset="0"/>
                        </a:rPr>
                        <a:t>The student exhibits professional behaviour during </a:t>
                      </a:r>
                      <a:r>
                        <a:rPr lang="en-GB" sz="700" dirty="0" err="1">
                          <a:latin typeface="Roboto" panose="02000000000000000000" pitchFamily="2" charset="0"/>
                          <a:ea typeface="Roboto" panose="02000000000000000000" pitchFamily="2" charset="0"/>
                          <a:cs typeface="Roboto" panose="02000000000000000000" pitchFamily="2" charset="0"/>
                        </a:rPr>
                        <a:t>DataLab</a:t>
                      </a:r>
                      <a:r>
                        <a:rPr lang="en-GB" sz="700" dirty="0">
                          <a:latin typeface="Roboto" panose="02000000000000000000" pitchFamily="2" charset="0"/>
                          <a:ea typeface="Roboto" panose="02000000000000000000" pitchFamily="2" charset="0"/>
                          <a:cs typeface="Roboto" panose="02000000000000000000" pitchFamily="2" charset="0"/>
                        </a:rPr>
                        <a:t> sessions. Clear individual contribution to this ILO is documented.</a:t>
                      </a:r>
                      <a:endParaRPr lang="en-NL" sz="700" dirty="0">
                        <a:latin typeface="Roboto" panose="02000000000000000000" pitchFamily="2" charset="0"/>
                        <a:ea typeface="Roboto" panose="02000000000000000000" pitchFamily="2" charset="0"/>
                        <a:cs typeface="Roboto" panose="02000000000000000000" pitchFamily="2" charset="0"/>
                      </a:endParaRPr>
                    </a:p>
                  </a:txBody>
                  <a:tcPr>
                    <a:solidFill>
                      <a:srgbClr val="FFFBD3"/>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700" dirty="0">
                          <a:latin typeface="Roboto" panose="02000000000000000000" pitchFamily="2" charset="0"/>
                          <a:ea typeface="Roboto" panose="02000000000000000000" pitchFamily="2" charset="0"/>
                          <a:cs typeface="Roboto" panose="02000000000000000000" pitchFamily="2" charset="0"/>
                        </a:rPr>
                        <a:t>The student demonstrates the ability to connect the deployed application to a monitoring dashboard allowing for operational and performance metrics to be monitored. Tracing is implemented to identify bottlenecks in the deployment. </a:t>
                      </a:r>
                      <a:endParaRPr lang="en-NL" sz="700"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tc>
                  <a:txBody>
                    <a:bodyPr/>
                    <a:lstStyle/>
                    <a:p>
                      <a:r>
                        <a:rPr lang="en-GB" sz="700" dirty="0">
                          <a:latin typeface="Roboto" panose="02000000000000000000" pitchFamily="2" charset="0"/>
                          <a:ea typeface="Roboto" panose="02000000000000000000" pitchFamily="2" charset="0"/>
                          <a:cs typeface="Roboto" panose="02000000000000000000" pitchFamily="2" charset="0"/>
                        </a:rPr>
                        <a:t>The student demonstrates the ability to connect the deployed application to a user-friendly frontend in order to showcase the functionality to relevant stakeholders.  Appropriate visualisations are integrated to convey business insights.</a:t>
                      </a:r>
                    </a:p>
                  </a:txBody>
                  <a:tcPr>
                    <a:solidFill>
                      <a:srgbClr val="F5C1A8"/>
                    </a:solidFill>
                  </a:tcPr>
                </a:tc>
                <a:extLst>
                  <a:ext uri="{0D108BD9-81ED-4DB2-BD59-A6C34878D82A}">
                    <a16:rowId xmlns:a16="http://schemas.microsoft.com/office/drawing/2014/main" val="173029964"/>
                  </a:ext>
                </a:extLst>
              </a:tr>
              <a:tr h="1726804">
                <a:tc>
                  <a:txBody>
                    <a:bodyPr/>
                    <a:lstStyle/>
                    <a:p>
                      <a:pPr marL="0" marR="0" lvl="0" indent="0" algn="l" defTabSz="914400" rtl="0" eaLnBrk="1" fontAlgn="t" latinLnBrk="0" hangingPunct="1">
                        <a:lnSpc>
                          <a:spcPct val="100000"/>
                        </a:lnSpc>
                        <a:spcBef>
                          <a:spcPts val="0"/>
                        </a:spcBef>
                        <a:spcAft>
                          <a:spcPts val="0"/>
                        </a:spcAft>
                        <a:buClr>
                          <a:srgbClr val="000000"/>
                        </a:buClr>
                        <a:buSzTx/>
                        <a:buFont typeface="Arial"/>
                        <a:buNone/>
                        <a:tabLst/>
                        <a:defRPr/>
                      </a:pPr>
                      <a:r>
                        <a:rPr lang="en-GB" sz="800" dirty="0"/>
                        <a:t>I showed professional conduct by contributing to frontend development, testing, and deployment. My individual work is clearly documented, and I actively supported teammates during </a:t>
                      </a:r>
                      <a:r>
                        <a:rPr lang="en-GB" sz="800" dirty="0" err="1"/>
                        <a:t>DataLab</a:t>
                      </a:r>
                      <a:r>
                        <a:rPr lang="en-GB" sz="800" dirty="0"/>
                        <a:t> sessions.</a:t>
                      </a:r>
                      <a:endParaRPr lang="en-US" sz="700" b="0" i="0" u="none" strike="noStrike" dirty="0">
                        <a:solidFill>
                          <a:srgbClr val="000000"/>
                        </a:solidFill>
                        <a:effectLst/>
                        <a:highlight>
                          <a:srgbClr val="FEF2CD"/>
                        </a:highlight>
                        <a:latin typeface="Roboto" panose="02000000000000000000" pitchFamily="2" charset="0"/>
                        <a:ea typeface="Roboto" panose="02000000000000000000" pitchFamily="2" charset="0"/>
                        <a:cs typeface="Roboto" panose="02000000000000000000" pitchFamily="2" charset="0"/>
                      </a:endParaRPr>
                    </a:p>
                  </a:txBody>
                  <a:tcPr>
                    <a:solidFill>
                      <a:srgbClr val="FFFBD3"/>
                    </a:solidFill>
                  </a:tcPr>
                </a:tc>
                <a:tc>
                  <a:txBody>
                    <a:bodyPr/>
                    <a:lstStyle/>
                    <a:p>
                      <a:r>
                        <a:rPr lang="en-GB" sz="800" dirty="0"/>
                        <a:t>We built a dedicated monitoring.html dashboard that tracks real-time performance metrics like latency, timestamps, top emotion, and emotion frequency. These values are fetched live from the backend and visualized for operational insights. Tracing is enabled through latency logging, helping us identify and resolve bottlenecks in the deployment.</a:t>
                      </a:r>
                    </a:p>
                    <a:p>
                      <a:endParaRPr lang="en-NL" sz="700"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tc>
                  <a:txBody>
                    <a:bodyPr/>
                    <a:lstStyle/>
                    <a:p>
                      <a:r>
                        <a:rPr lang="en-GB" sz="800" dirty="0"/>
                        <a:t>The deployed </a:t>
                      </a:r>
                      <a:r>
                        <a:rPr lang="en-GB" sz="800" dirty="0" err="1"/>
                        <a:t>EmotionAI</a:t>
                      </a:r>
                      <a:r>
                        <a:rPr lang="en-GB" sz="800" dirty="0"/>
                        <a:t> system is connected to a custom-built, user-friendly frontend (index.html) hosted on the domain </a:t>
                      </a:r>
                      <a:r>
                        <a:rPr lang="en-GB" sz="800" dirty="0" err="1">
                          <a:hlinkClick r:id="rId3"/>
                        </a:rPr>
                        <a:t>emotionai.tech</a:t>
                      </a:r>
                      <a:r>
                        <a:rPr lang="en-GB" sz="800" dirty="0"/>
                        <a:t>. This public-facing interface allows stakeholders to interact with the system, view live results, and understand emotion classification outcomes in a clear and structured format. Key insights such as top emotions and timestamps are presented in an intuitive layout. The responsive design ensures accessibility across devices, making the solution suitable for real-world demonstrations and stakeholder engagement.</a:t>
                      </a:r>
                    </a:p>
                    <a:p>
                      <a:endParaRPr lang="en-NL" sz="700" dirty="0">
                        <a:latin typeface="Roboto" panose="02000000000000000000" pitchFamily="2" charset="0"/>
                        <a:ea typeface="Roboto" panose="02000000000000000000" pitchFamily="2" charset="0"/>
                        <a:cs typeface="Roboto" panose="02000000000000000000" pitchFamily="2" charset="0"/>
                      </a:endParaRPr>
                    </a:p>
                  </a:txBody>
                  <a:tcPr>
                    <a:solidFill>
                      <a:srgbClr val="F5C1A8"/>
                    </a:solidFill>
                  </a:tcPr>
                </a:tc>
                <a:extLst>
                  <a:ext uri="{0D108BD9-81ED-4DB2-BD59-A6C34878D82A}">
                    <a16:rowId xmlns:a16="http://schemas.microsoft.com/office/drawing/2014/main" val="3577151072"/>
                  </a:ext>
                </a:extLst>
              </a:tr>
              <a:tr h="1016894">
                <a:tc>
                  <a:txBody>
                    <a:bodyPr/>
                    <a:lstStyle/>
                    <a:p>
                      <a:pPr lvl="0">
                        <a:buNone/>
                      </a:pPr>
                      <a:r>
                        <a:rPr lang="en-US" sz="700" b="1" dirty="0">
                          <a:latin typeface="Roboto" panose="02000000000000000000" pitchFamily="2" charset="0"/>
                          <a:ea typeface="Roboto" panose="02000000000000000000" pitchFamily="2" charset="0"/>
                          <a:cs typeface="Roboto" panose="02000000000000000000" pitchFamily="2" charset="0"/>
                        </a:rPr>
                        <a:t>Provide links to:</a:t>
                      </a:r>
                    </a:p>
                    <a:p>
                      <a:pPr marL="171450" lvl="0" indent="-171450">
                        <a:buFontTx/>
                        <a:buChar char="-"/>
                      </a:pPr>
                      <a:r>
                        <a:rPr lang="en-US" sz="700" dirty="0">
                          <a:latin typeface="Roboto" panose="02000000000000000000" pitchFamily="2" charset="0"/>
                          <a:ea typeface="Roboto" panose="02000000000000000000" pitchFamily="2" charset="0"/>
                          <a:cs typeface="Roboto" panose="02000000000000000000" pitchFamily="2" charset="0"/>
                        </a:rPr>
                        <a:t>Learning log</a:t>
                      </a:r>
                    </a:p>
                    <a:p>
                      <a:pPr marL="171450" lvl="0" indent="-171450">
                        <a:buFontTx/>
                        <a:buChar char="-"/>
                      </a:pPr>
                      <a:r>
                        <a:rPr lang="en-US" sz="700" dirty="0">
                          <a:latin typeface="Roboto" panose="02000000000000000000" pitchFamily="2" charset="0"/>
                          <a:ea typeface="Roboto" panose="02000000000000000000" pitchFamily="2" charset="0"/>
                          <a:cs typeface="Roboto" panose="02000000000000000000" pitchFamily="2" charset="0"/>
                        </a:rPr>
                        <a:t>Azure </a:t>
                      </a:r>
                      <a:r>
                        <a:rPr lang="en-US" sz="700" dirty="0" err="1">
                          <a:latin typeface="Roboto" panose="02000000000000000000" pitchFamily="2" charset="0"/>
                          <a:ea typeface="Roboto" panose="02000000000000000000" pitchFamily="2" charset="0"/>
                          <a:cs typeface="Roboto" panose="02000000000000000000" pitchFamily="2" charset="0"/>
                        </a:rPr>
                        <a:t>Devops</a:t>
                      </a:r>
                      <a:r>
                        <a:rPr lang="en-US" sz="700" dirty="0">
                          <a:latin typeface="Roboto" panose="02000000000000000000" pitchFamily="2" charset="0"/>
                          <a:ea typeface="Roboto" panose="02000000000000000000" pitchFamily="2" charset="0"/>
                          <a:cs typeface="Roboto" panose="02000000000000000000" pitchFamily="2" charset="0"/>
                        </a:rPr>
                        <a:t> Boards</a:t>
                      </a:r>
                    </a:p>
                    <a:p>
                      <a:pPr marL="171450" lvl="0" indent="-171450">
                        <a:buFontTx/>
                        <a:buChar char="-"/>
                      </a:pPr>
                      <a:r>
                        <a:rPr lang="en-US" sz="700" dirty="0">
                          <a:latin typeface="Roboto" panose="02000000000000000000" pitchFamily="2" charset="0"/>
                          <a:ea typeface="Roboto" panose="02000000000000000000" pitchFamily="2" charset="0"/>
                          <a:cs typeface="Roboto" panose="02000000000000000000" pitchFamily="2" charset="0"/>
                        </a:rPr>
                        <a:t>Self-assessment rubric</a:t>
                      </a: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r>
                        <a:rPr lang="en-US" sz="700" b="1" dirty="0">
                          <a:latin typeface="Roboto" panose="02000000000000000000" pitchFamily="2" charset="0"/>
                          <a:ea typeface="Roboto" panose="02000000000000000000" pitchFamily="2" charset="0"/>
                          <a:cs typeface="Roboto" panose="02000000000000000000" pitchFamily="2" charset="0"/>
                        </a:rPr>
                        <a:t>Learning log:</a:t>
                      </a:r>
                    </a:p>
                    <a:p>
                      <a:pPr marL="171450" lvl="0" indent="-171450">
                        <a:buFontTx/>
                        <a:buChar char="-"/>
                      </a:pPr>
                      <a:r>
                        <a:rPr lang="en-US" sz="700" b="1" dirty="0">
                          <a:latin typeface="Roboto" panose="02000000000000000000" pitchFamily="2" charset="0"/>
                          <a:ea typeface="Roboto" panose="02000000000000000000" pitchFamily="2" charset="0"/>
                          <a:cs typeface="Roboto" panose="02000000000000000000" pitchFamily="2" charset="0"/>
                          <a:hlinkClick r:id="rId4"/>
                        </a:rPr>
                        <a:t>https://github.com/JeremyvanGorp232189/2025_D/blob/d9a9db39da60cea5bb42ae12988fdab2de81984d/LearningLog2024-25Y2D_232189.pptx</a:t>
                      </a:r>
                      <a:endParaRPr lang="en-US" sz="700" b="1"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b="1"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r>
                        <a:rPr lang="en-US" sz="700" b="1" dirty="0">
                          <a:latin typeface="Roboto" panose="02000000000000000000" pitchFamily="2" charset="0"/>
                          <a:ea typeface="Roboto" panose="02000000000000000000" pitchFamily="2" charset="0"/>
                          <a:cs typeface="Roboto" panose="02000000000000000000" pitchFamily="2" charset="0"/>
                        </a:rPr>
                        <a:t>Azure:</a:t>
                      </a:r>
                    </a:p>
                    <a:p>
                      <a:pPr marL="171450" lvl="0" indent="-171450">
                        <a:buFontTx/>
                        <a:buChar char="-"/>
                      </a:pPr>
                      <a:r>
                        <a:rPr lang="en-GB" sz="800" dirty="0">
                          <a:hlinkClick r:id="rId5"/>
                        </a:rPr>
                        <a:t>CV8 Team Sprint 1 </a:t>
                      </a:r>
                      <a:r>
                        <a:rPr lang="en-GB" sz="800" dirty="0" err="1">
                          <a:hlinkClick r:id="rId5"/>
                        </a:rPr>
                        <a:t>Taskboard</a:t>
                      </a:r>
                      <a:r>
                        <a:rPr lang="en-GB" sz="800" dirty="0">
                          <a:hlinkClick r:id="rId5"/>
                        </a:rPr>
                        <a:t> - Boards</a:t>
                      </a: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r>
                        <a:rPr lang="en-US" sz="700" b="1" dirty="0">
                          <a:latin typeface="Roboto" panose="02000000000000000000" pitchFamily="2" charset="0"/>
                          <a:ea typeface="Roboto" panose="02000000000000000000" pitchFamily="2" charset="0"/>
                          <a:cs typeface="Roboto" panose="02000000000000000000" pitchFamily="2" charset="0"/>
                        </a:rPr>
                        <a:t>Self assessment:</a:t>
                      </a:r>
                    </a:p>
                    <a:p>
                      <a:pPr marL="171450" lvl="0" indent="-171450">
                        <a:buFontTx/>
                        <a:buChar char="-"/>
                      </a:pPr>
                      <a:r>
                        <a:rPr lang="en-US" sz="700" dirty="0">
                          <a:latin typeface="Roboto" panose="02000000000000000000" pitchFamily="2" charset="0"/>
                          <a:ea typeface="Roboto" panose="02000000000000000000" pitchFamily="2" charset="0"/>
                          <a:cs typeface="Roboto" panose="02000000000000000000" pitchFamily="2" charset="0"/>
                          <a:hlinkClick r:id="rId6"/>
                        </a:rPr>
                        <a:t>https://github.com/JeremyvanGorp232189/2025_D/blob/0fe91d618017a18725f0959ecb79bcc9e0d5cbe5/Assessment%20Rubric%20Y2D%202025%20final.xlsx</a:t>
                      </a: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txBody>
                  <a:tcPr>
                    <a:solidFill>
                      <a:srgbClr val="FFFBD3"/>
                    </a:solidFill>
                  </a:tcPr>
                </a:tc>
                <a:tc>
                  <a:txBody>
                    <a:bodyPr/>
                    <a:lstStyle/>
                    <a:p>
                      <a:pPr lvl="0" algn="l">
                        <a:lnSpc>
                          <a:spcPct val="100000"/>
                        </a:lnSpc>
                        <a:spcBef>
                          <a:spcPts val="0"/>
                        </a:spcBef>
                        <a:spcAft>
                          <a:spcPts val="0"/>
                        </a:spcAft>
                        <a:buNone/>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Provide links here:</a:t>
                      </a:r>
                      <a:endParaRPr lang="en-US" sz="700" b="0"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Website </a:t>
                      </a:r>
                      <a:r>
                        <a:rPr lang="en-US" sz="700" b="1" dirty="0" err="1">
                          <a:latin typeface="Roboto" panose="02000000000000000000" pitchFamily="2" charset="0"/>
                          <a:ea typeface="Roboto" panose="02000000000000000000" pitchFamily="2" charset="0"/>
                          <a:cs typeface="Roboto" panose="02000000000000000000" pitchFamily="2" charset="0"/>
                        </a:rPr>
                        <a:t>Github</a:t>
                      </a:r>
                      <a:r>
                        <a:rPr lang="en-US" sz="700" b="1" dirty="0">
                          <a:latin typeface="Roboto" panose="02000000000000000000" pitchFamily="2" charset="0"/>
                          <a:ea typeface="Roboto" panose="02000000000000000000" pitchFamily="2" charset="0"/>
                          <a:cs typeface="Roboto" panose="02000000000000000000" pitchFamily="2" charset="0"/>
                        </a:rPr>
                        <a:t> link:</a:t>
                      </a:r>
                      <a:br>
                        <a:rPr lang="en-US" sz="700" dirty="0">
                          <a:latin typeface="Roboto" panose="02000000000000000000" pitchFamily="2" charset="0"/>
                          <a:ea typeface="Roboto" panose="02000000000000000000" pitchFamily="2" charset="0"/>
                          <a:cs typeface="Roboto" panose="02000000000000000000" pitchFamily="2" charset="0"/>
                        </a:rPr>
                      </a:br>
                      <a:r>
                        <a:rPr lang="en-US" sz="700" dirty="0">
                          <a:latin typeface="Roboto" panose="02000000000000000000" pitchFamily="2" charset="0"/>
                          <a:ea typeface="Roboto" panose="02000000000000000000" pitchFamily="2" charset="0"/>
                          <a:cs typeface="Roboto" panose="02000000000000000000" pitchFamily="2" charset="0"/>
                          <a:hlinkClick r:id="rId7"/>
                        </a:rPr>
                        <a:t>https://github.com/BredaUniversityADSAI/2024-25d-fai2-adsai-group-nlp11/tree/ac92de7ae28bf035904a5dbea6a2b1a7736359d9/CV8/src/frontend/emotion</a:t>
                      </a: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Website link monitoring.html link </a:t>
                      </a:r>
                      <a:r>
                        <a:rPr lang="en-US" sz="700" b="1" dirty="0" err="1">
                          <a:latin typeface="Roboto" panose="02000000000000000000" pitchFamily="2" charset="0"/>
                          <a:ea typeface="Roboto" panose="02000000000000000000" pitchFamily="2" charset="0"/>
                          <a:cs typeface="Roboto" panose="02000000000000000000" pitchFamily="2" charset="0"/>
                        </a:rPr>
                        <a:t>Github</a:t>
                      </a:r>
                      <a:r>
                        <a:rPr lang="en-US" sz="700" b="1" dirty="0">
                          <a:latin typeface="Roboto" panose="02000000000000000000" pitchFamily="2" charset="0"/>
                          <a:ea typeface="Roboto" panose="02000000000000000000" pitchFamily="2" charset="0"/>
                          <a:cs typeface="Roboto" panose="02000000000000000000" pitchFamily="2" charset="0"/>
                        </a:rPr>
                        <a:t>:</a:t>
                      </a:r>
                    </a:p>
                    <a:p>
                      <a:pPr lvl="0">
                        <a:buNone/>
                      </a:pPr>
                      <a:r>
                        <a:rPr lang="en-US" sz="700" b="0" dirty="0">
                          <a:latin typeface="Roboto" panose="02000000000000000000" pitchFamily="2" charset="0"/>
                          <a:ea typeface="Roboto" panose="02000000000000000000" pitchFamily="2" charset="0"/>
                          <a:cs typeface="Roboto" panose="02000000000000000000" pitchFamily="2" charset="0"/>
                          <a:hlinkClick r:id="rId8"/>
                        </a:rPr>
                        <a:t>https://github.com/BredaUniversityADSAI/2024-25d-fai2-adsai-group-nlp11/blob/ac92de7ae28bf035904a5dbea6a2b1a7736359d9/CV8/src/frontend/emotion/monitoring.html</a:t>
                      </a:r>
                      <a:endParaRPr lang="en-US" sz="700" b="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0"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Webhost link to monitor:</a:t>
                      </a:r>
                    </a:p>
                    <a:p>
                      <a:pPr lvl="0">
                        <a:buNone/>
                      </a:pPr>
                      <a:r>
                        <a:rPr lang="en-GB" sz="800" dirty="0">
                          <a:hlinkClick r:id="rId9"/>
                        </a:rPr>
                        <a:t>Emotion</a:t>
                      </a:r>
                      <a:endParaRPr lang="en-GB" sz="800" dirty="0"/>
                    </a:p>
                    <a:p>
                      <a:pPr lvl="0">
                        <a:buNone/>
                      </a:pPr>
                      <a:endParaRPr lang="en-GB" sz="8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tc>
                  <a:txBody>
                    <a:bodyPr/>
                    <a:lstStyle/>
                    <a:p>
                      <a:pPr lvl="0" algn="l">
                        <a:lnSpc>
                          <a:spcPct val="100000"/>
                        </a:lnSpc>
                        <a:spcBef>
                          <a:spcPts val="0"/>
                        </a:spcBef>
                        <a:spcAft>
                          <a:spcPts val="0"/>
                        </a:spcAft>
                        <a:buNone/>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Provide links here:</a:t>
                      </a:r>
                      <a:endParaRPr lang="en-US" sz="700" b="0"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dirty="0">
                          <a:latin typeface="Roboto" panose="02000000000000000000" pitchFamily="2" charset="0"/>
                          <a:ea typeface="Roboto" panose="02000000000000000000" pitchFamily="2" charset="0"/>
                          <a:cs typeface="Roboto" panose="02000000000000000000" pitchFamily="2" charset="0"/>
                        </a:rPr>
                        <a:t>Website </a:t>
                      </a:r>
                      <a:r>
                        <a:rPr lang="en-US" sz="700" b="1" dirty="0" err="1">
                          <a:latin typeface="Roboto" panose="02000000000000000000" pitchFamily="2" charset="0"/>
                          <a:ea typeface="Roboto" panose="02000000000000000000" pitchFamily="2" charset="0"/>
                          <a:cs typeface="Roboto" panose="02000000000000000000" pitchFamily="2" charset="0"/>
                        </a:rPr>
                        <a:t>Github</a:t>
                      </a:r>
                      <a:r>
                        <a:rPr lang="en-US" sz="700" b="1" dirty="0">
                          <a:latin typeface="Roboto" panose="02000000000000000000" pitchFamily="2" charset="0"/>
                          <a:ea typeface="Roboto" panose="02000000000000000000" pitchFamily="2" charset="0"/>
                          <a:cs typeface="Roboto" panose="02000000000000000000" pitchFamily="2" charset="0"/>
                        </a:rPr>
                        <a:t> link:</a:t>
                      </a:r>
                      <a:br>
                        <a:rPr lang="en-US" sz="700" dirty="0">
                          <a:latin typeface="Roboto" panose="02000000000000000000" pitchFamily="2" charset="0"/>
                          <a:ea typeface="Roboto" panose="02000000000000000000" pitchFamily="2" charset="0"/>
                          <a:cs typeface="Roboto" panose="02000000000000000000" pitchFamily="2" charset="0"/>
                        </a:rPr>
                      </a:br>
                      <a:r>
                        <a:rPr lang="en-US" sz="700" dirty="0">
                          <a:latin typeface="Roboto" panose="02000000000000000000" pitchFamily="2" charset="0"/>
                          <a:ea typeface="Roboto" panose="02000000000000000000" pitchFamily="2" charset="0"/>
                          <a:cs typeface="Roboto" panose="02000000000000000000" pitchFamily="2" charset="0"/>
                          <a:hlinkClick r:id="rId7"/>
                        </a:rPr>
                        <a:t>https://github.com/BredaUniversityADSAI/2024-25d-fai2-adsai-group-nlp11/tree/ac92de7ae28bf035904a5dbea6a2b1a7736359d9/CV8/src/frontend/emotion</a:t>
                      </a: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Website link index.html link </a:t>
                      </a:r>
                      <a:r>
                        <a:rPr lang="en-US" sz="700" b="1" dirty="0" err="1">
                          <a:latin typeface="Roboto" panose="02000000000000000000" pitchFamily="2" charset="0"/>
                          <a:ea typeface="Roboto" panose="02000000000000000000" pitchFamily="2" charset="0"/>
                          <a:cs typeface="Roboto" panose="02000000000000000000" pitchFamily="2" charset="0"/>
                        </a:rPr>
                        <a:t>Github</a:t>
                      </a:r>
                      <a:r>
                        <a:rPr lang="en-US" sz="700" b="1" dirty="0">
                          <a:latin typeface="Roboto" panose="02000000000000000000" pitchFamily="2" charset="0"/>
                          <a:ea typeface="Roboto" panose="02000000000000000000" pitchFamily="2" charset="0"/>
                          <a:cs typeface="Roboto" panose="02000000000000000000" pitchFamily="2" charset="0"/>
                        </a:rPr>
                        <a:t>:</a:t>
                      </a:r>
                    </a:p>
                    <a:p>
                      <a:pPr lvl="0">
                        <a:buNone/>
                      </a:pPr>
                      <a:r>
                        <a:rPr lang="en-US" sz="700" b="1" dirty="0">
                          <a:latin typeface="Roboto" panose="02000000000000000000" pitchFamily="2" charset="0"/>
                          <a:ea typeface="Roboto" panose="02000000000000000000" pitchFamily="2" charset="0"/>
                          <a:cs typeface="Roboto" panose="02000000000000000000" pitchFamily="2" charset="0"/>
                        </a:rPr>
                        <a:t> </a:t>
                      </a:r>
                      <a:r>
                        <a:rPr lang="en-US" sz="700" b="1" dirty="0">
                          <a:latin typeface="Roboto" panose="02000000000000000000" pitchFamily="2" charset="0"/>
                          <a:ea typeface="Roboto" panose="02000000000000000000" pitchFamily="2" charset="0"/>
                          <a:cs typeface="Roboto" panose="02000000000000000000" pitchFamily="2" charset="0"/>
                          <a:hlinkClick r:id="rId10"/>
                        </a:rPr>
                        <a:t>https://github.com/BredaUniversityADSAI/2024-25d-fai2-adsai-group-nlp11/blob/ac92de7ae28bf035904a5dbea6a2b1a7736359d9/CV8/src/frontend/emotion/index.html</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dirty="0">
                          <a:latin typeface="Roboto" panose="02000000000000000000" pitchFamily="2" charset="0"/>
                          <a:ea typeface="Roboto" panose="02000000000000000000" pitchFamily="2" charset="0"/>
                          <a:cs typeface="Roboto" panose="02000000000000000000" pitchFamily="2" charset="0"/>
                        </a:rPr>
                        <a:t>Webhost link to index-home: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800" dirty="0">
                          <a:hlinkClick r:id="rId11"/>
                        </a:rPr>
                        <a:t>Emotion</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txBody>
                  <a:tcPr>
                    <a:solidFill>
                      <a:srgbClr val="F5C1A8"/>
                    </a:solidFill>
                  </a:tcPr>
                </a:tc>
                <a:extLst>
                  <a:ext uri="{0D108BD9-81ED-4DB2-BD59-A6C34878D82A}">
                    <a16:rowId xmlns:a16="http://schemas.microsoft.com/office/drawing/2014/main" val="740005107"/>
                  </a:ext>
                </a:extLst>
              </a:tr>
            </a:tbl>
          </a:graphicData>
        </a:graphic>
      </p:graphicFrame>
      <p:pic>
        <p:nvPicPr>
          <p:cNvPr id="6" name="Afbeelding 5">
            <a:extLst>
              <a:ext uri="{FF2B5EF4-FFF2-40B4-BE49-F238E27FC236}">
                <a16:creationId xmlns:a16="http://schemas.microsoft.com/office/drawing/2014/main" id="{A7EB2F11-D599-A03B-E0AF-7BB125C04711}"/>
              </a:ext>
            </a:extLst>
          </p:cNvPr>
          <p:cNvPicPr>
            <a:picLocks noChangeAspect="1"/>
          </p:cNvPicPr>
          <p:nvPr/>
        </p:nvPicPr>
        <p:blipFill>
          <a:blip r:embed="rId12"/>
          <a:stretch>
            <a:fillRect/>
          </a:stretch>
        </p:blipFill>
        <p:spPr>
          <a:xfrm>
            <a:off x="2725946" y="5676313"/>
            <a:ext cx="2688377" cy="2114927"/>
          </a:xfrm>
          <a:prstGeom prst="rect">
            <a:avLst/>
          </a:prstGeom>
        </p:spPr>
      </p:pic>
      <p:pic>
        <p:nvPicPr>
          <p:cNvPr id="8" name="Afbeelding 7">
            <a:extLst>
              <a:ext uri="{FF2B5EF4-FFF2-40B4-BE49-F238E27FC236}">
                <a16:creationId xmlns:a16="http://schemas.microsoft.com/office/drawing/2014/main" id="{8CA15D22-3E58-474F-ED94-76B3B2DE842F}"/>
              </a:ext>
            </a:extLst>
          </p:cNvPr>
          <p:cNvPicPr>
            <a:picLocks noChangeAspect="1"/>
          </p:cNvPicPr>
          <p:nvPr/>
        </p:nvPicPr>
        <p:blipFill>
          <a:blip r:embed="rId13"/>
          <a:stretch>
            <a:fillRect/>
          </a:stretch>
        </p:blipFill>
        <p:spPr>
          <a:xfrm>
            <a:off x="6158739" y="5791904"/>
            <a:ext cx="2688377" cy="941872"/>
          </a:xfrm>
          <a:prstGeom prst="rect">
            <a:avLst/>
          </a:prstGeom>
        </p:spPr>
      </p:pic>
      <p:pic>
        <p:nvPicPr>
          <p:cNvPr id="10" name="Afbeelding 9">
            <a:extLst>
              <a:ext uri="{FF2B5EF4-FFF2-40B4-BE49-F238E27FC236}">
                <a16:creationId xmlns:a16="http://schemas.microsoft.com/office/drawing/2014/main" id="{F61F27EB-0841-D88D-E38A-83F185782891}"/>
              </a:ext>
            </a:extLst>
          </p:cNvPr>
          <p:cNvPicPr>
            <a:picLocks noChangeAspect="1"/>
          </p:cNvPicPr>
          <p:nvPr/>
        </p:nvPicPr>
        <p:blipFill>
          <a:blip r:embed="rId14"/>
          <a:stretch>
            <a:fillRect/>
          </a:stretch>
        </p:blipFill>
        <p:spPr>
          <a:xfrm>
            <a:off x="5900948" y="6794973"/>
            <a:ext cx="3151552" cy="1079651"/>
          </a:xfrm>
          <a:prstGeom prst="rect">
            <a:avLst/>
          </a:prstGeom>
        </p:spPr>
      </p:pic>
    </p:spTree>
    <p:extLst>
      <p:ext uri="{BB962C8B-B14F-4D97-AF65-F5344CB8AC3E}">
        <p14:creationId xmlns:p14="http://schemas.microsoft.com/office/powerpoint/2010/main" val="17206418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t>
            </a:r>
            <a:r>
              <a:rPr lang="en-NL" dirty="0"/>
              <a:t>edal Challenges</a:t>
            </a:r>
            <a:endParaRPr dirty="0"/>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Going the extra mile!</a:t>
            </a:r>
            <a:endParaRPr/>
          </a:p>
        </p:txBody>
      </p:sp>
      <p:pic>
        <p:nvPicPr>
          <p:cNvPr id="7" name="Graphic 6" descr="Medal">
            <a:extLst>
              <a:ext uri="{FF2B5EF4-FFF2-40B4-BE49-F238E27FC236}">
                <a16:creationId xmlns:a16="http://schemas.microsoft.com/office/drawing/2014/main" id="{2C2C6876-7040-0594-5C65-F9EFF1B3B3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1666" y="1379845"/>
            <a:ext cx="3492405" cy="3492405"/>
          </a:xfrm>
          <a:prstGeom prst="rect">
            <a:avLst/>
          </a:prstGeom>
        </p:spPr>
      </p:pic>
    </p:spTree>
    <p:extLst>
      <p:ext uri="{BB962C8B-B14F-4D97-AF65-F5344CB8AC3E}">
        <p14:creationId xmlns:p14="http://schemas.microsoft.com/office/powerpoint/2010/main" val="28329518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477" name="Google Shape;477;p50"/>
          <p:cNvSpPr txBox="1">
            <a:spLocks noGrp="1"/>
          </p:cNvSpPr>
          <p:nvPr>
            <p:ph type="body" idx="4294967295"/>
          </p:nvPr>
        </p:nvSpPr>
        <p:spPr>
          <a:xfrm>
            <a:off x="63194" y="1152000"/>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endParaRPr sz="900">
              <a:solidFill>
                <a:schemeClr val="lt1"/>
              </a:solidFill>
            </a:endParaRPr>
          </a:p>
          <a:p>
            <a:pPr marL="0" lvl="0" indent="0" algn="l" rtl="0">
              <a:lnSpc>
                <a:spcPct val="115000"/>
              </a:lnSpc>
              <a:spcBef>
                <a:spcPts val="0"/>
              </a:spcBef>
              <a:spcAft>
                <a:spcPts val="0"/>
              </a:spcAft>
              <a:buNone/>
            </a:pPr>
            <a:endParaRPr sz="700" i="1">
              <a:solidFill>
                <a:schemeClr val="lt1"/>
              </a:solidFill>
              <a:latin typeface="Helvetica Neue"/>
              <a:ea typeface="Helvetica Neue"/>
              <a:cs typeface="Helvetica Neue"/>
              <a:sym typeface="Helvetica Neue"/>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P</a:t>
            </a:r>
            <a:r>
              <a:rPr lang="en-NL" err="1"/>
              <a:t>ut</a:t>
            </a:r>
            <a:r>
              <a:rPr lang="en-NL"/>
              <a:t> your evidence down here to receive a medal!</a:t>
            </a:r>
            <a:endParaRPr lang="en-GB"/>
          </a:p>
        </p:txBody>
      </p:sp>
      <p:sp>
        <p:nvSpPr>
          <p:cNvPr id="7" name="Google Shape;459;p48">
            <a:extLst>
              <a:ext uri="{FF2B5EF4-FFF2-40B4-BE49-F238E27FC236}">
                <a16:creationId xmlns:a16="http://schemas.microsoft.com/office/drawing/2014/main" id="{5161B9CD-FD90-1846-8EE0-48554F0A839A}"/>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NL"/>
              <a:t>Going the extra mile!</a:t>
            </a:r>
            <a:endParaRPr lang="en-GB"/>
          </a:p>
        </p:txBody>
      </p:sp>
      <p:sp>
        <p:nvSpPr>
          <p:cNvPr id="2" name="Google Shape;462;p48">
            <a:extLst>
              <a:ext uri="{FF2B5EF4-FFF2-40B4-BE49-F238E27FC236}">
                <a16:creationId xmlns:a16="http://schemas.microsoft.com/office/drawing/2014/main" id="{504CBF35-FBEA-FA87-F016-E6278C3C94BB}"/>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NL"/>
              <a:t>Medal Challenges</a:t>
            </a:r>
            <a:endParaRPr lang="en-US"/>
          </a:p>
        </p:txBody>
      </p:sp>
      <p:pic>
        <p:nvPicPr>
          <p:cNvPr id="12" name="Graphic 11" descr="Medal">
            <a:extLst>
              <a:ext uri="{FF2B5EF4-FFF2-40B4-BE49-F238E27FC236}">
                <a16:creationId xmlns:a16="http://schemas.microsoft.com/office/drawing/2014/main" id="{DAEAD1FE-ADA8-7092-2C63-52D1D8722E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5771" y="58096"/>
            <a:ext cx="459808" cy="459808"/>
          </a:xfrm>
          <a:prstGeom prst="rect">
            <a:avLst/>
          </a:prstGeom>
        </p:spPr>
      </p:pic>
    </p:spTree>
    <p:extLst>
      <p:ext uri="{BB962C8B-B14F-4D97-AF65-F5344CB8AC3E}">
        <p14:creationId xmlns:p14="http://schemas.microsoft.com/office/powerpoint/2010/main" val="33184646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2"/>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t>
            </a:r>
            <a:r>
              <a:rPr lang="en-NL" sz="6000"/>
              <a:t>D</a:t>
            </a:r>
            <a:endParaRPr sz="6000"/>
          </a:p>
        </p:txBody>
      </p:sp>
      <p:sp>
        <p:nvSpPr>
          <p:cNvPr id="498" name="Google Shape;498;p52"/>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Reflection</a:t>
            </a:r>
            <a:endParaRPr sz="3000"/>
          </a:p>
        </p:txBody>
      </p:sp>
      <p:sp>
        <p:nvSpPr>
          <p:cNvPr id="499" name="Google Shape;499;p52"/>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NL" sz="40000">
                <a:solidFill>
                  <a:srgbClr val="999999"/>
                </a:solidFill>
                <a:latin typeface="Roboto"/>
                <a:ea typeface="Roboto"/>
                <a:cs typeface="Roboto"/>
                <a:sym typeface="Roboto"/>
              </a:rPr>
              <a:t>D</a:t>
            </a:r>
            <a:endParaRPr sz="40000">
              <a:solidFill>
                <a:srgbClr val="999999"/>
              </a:solidFill>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53"/>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did I achieve this block?</a:t>
            </a:r>
            <a:endParaRPr/>
          </a:p>
        </p:txBody>
      </p:sp>
      <p:sp>
        <p:nvSpPr>
          <p:cNvPr id="505" name="Google Shape;505;p53"/>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1/2</a:t>
            </a:r>
            <a:endParaRPr/>
          </a:p>
        </p:txBody>
      </p:sp>
      <p:sp>
        <p:nvSpPr>
          <p:cNvPr id="506" name="Google Shape;506;p53"/>
          <p:cNvSpPr txBox="1">
            <a:spLocks noGrp="1"/>
          </p:cNvSpPr>
          <p:nvPr>
            <p:ph type="subTitle" idx="1"/>
          </p:nvPr>
        </p:nvSpPr>
        <p:spPr>
          <a:xfrm>
            <a:off x="182880" y="667512"/>
            <a:ext cx="54864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My most significant achievements this block</a:t>
            </a:r>
            <a:endParaRPr/>
          </a:p>
        </p:txBody>
      </p:sp>
      <p:sp>
        <p:nvSpPr>
          <p:cNvPr id="507" name="Google Shape;507;p53"/>
          <p:cNvSpPr txBox="1">
            <a:spLocks noGrp="1"/>
          </p:cNvSpPr>
          <p:nvPr>
            <p:ph type="body" idx="3"/>
          </p:nvPr>
        </p:nvSpPr>
        <p:spPr>
          <a:xfrm>
            <a:off x="182880" y="1069848"/>
            <a:ext cx="8778300" cy="3895200"/>
          </a:xfrm>
          <a:prstGeom prst="rect">
            <a:avLst/>
          </a:prstGeom>
        </p:spPr>
        <p:txBody>
          <a:bodyPr spcFirstLastPara="1" wrap="square" lIns="91425" tIns="91425" rIns="91425" bIns="91425" anchor="t" anchorCtr="0">
            <a:noAutofit/>
          </a:bodyPr>
          <a:lstStyle/>
          <a:p>
            <a:pPr marL="0" lvl="0" indent="0" algn="just">
              <a:buNone/>
            </a:pPr>
            <a:r>
              <a:rPr lang="en-GB" dirty="0"/>
              <a:t>I built the full frontend of our emotion classification platform, including the live dashboard, dynamic UI components, and integration with backend APIs. It gave me confidence in my frontend development skills.</a:t>
            </a:r>
            <a:endParaRPr dirty="0"/>
          </a:p>
          <a:p>
            <a:pPr marL="0" lvl="0" indent="0" algn="just" rtl="0">
              <a:spcBef>
                <a:spcPts val="800"/>
              </a:spcBef>
              <a:spcAft>
                <a:spcPts val="0"/>
              </a:spcAft>
              <a:buNone/>
            </a:pPr>
            <a:r>
              <a:rPr lang="en" sz="1400" b="1" dirty="0"/>
              <a:t>My most difficult challenges this block</a:t>
            </a:r>
            <a:endParaRPr sz="1400" b="1" dirty="0"/>
          </a:p>
          <a:p>
            <a:pPr marL="0" lvl="0" indent="0" algn="just">
              <a:spcBef>
                <a:spcPts val="800"/>
              </a:spcBef>
              <a:buNone/>
            </a:pPr>
            <a:r>
              <a:rPr lang="en-GB" dirty="0"/>
              <a:t>Fixing the CORS handler was the most frustrating part — especially aligning frontend requests with backend security settings. Debugging this took time but made me understand cross-origin restrictions much better.</a:t>
            </a:r>
            <a:endParaRPr dirty="0"/>
          </a:p>
          <a:p>
            <a:pPr marL="0" lvl="0" indent="0" algn="just" rtl="0">
              <a:spcBef>
                <a:spcPts val="800"/>
              </a:spcBef>
              <a:spcAft>
                <a:spcPts val="0"/>
              </a:spcAft>
              <a:buNone/>
            </a:pPr>
            <a:r>
              <a:rPr lang="en" sz="1400" b="1" dirty="0"/>
              <a:t>The most important lessons I learned</a:t>
            </a:r>
            <a:endParaRPr sz="1400" b="1" dirty="0"/>
          </a:p>
          <a:p>
            <a:pPr marL="0" lvl="0" indent="0" algn="just">
              <a:spcBef>
                <a:spcPts val="800"/>
              </a:spcBef>
              <a:spcAft>
                <a:spcPts val="800"/>
              </a:spcAft>
              <a:buNone/>
            </a:pPr>
            <a:r>
              <a:rPr lang="en-GB" dirty="0"/>
              <a:t>This block really opened my eyes to what’s possible when different components — from ML to frontend — come together. </a:t>
            </a:r>
            <a:endParaRPr dirty="0"/>
          </a:p>
        </p:txBody>
      </p:sp>
      <p:sp>
        <p:nvSpPr>
          <p:cNvPr id="508" name="Google Shape;508;p53"/>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4"/>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How well am I progressing?</a:t>
            </a:r>
            <a:endParaRPr/>
          </a:p>
        </p:txBody>
      </p:sp>
      <p:sp>
        <p:nvSpPr>
          <p:cNvPr id="514" name="Google Shape;514;p54"/>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 sz="1400"/>
              <a:t>/</a:t>
            </a:r>
            <a:r>
              <a:rPr lang="en"/>
              <a:t>2</a:t>
            </a:r>
            <a:endParaRPr sz="1400"/>
          </a:p>
        </p:txBody>
      </p:sp>
      <p:sp>
        <p:nvSpPr>
          <p:cNvPr id="515" name="Google Shape;515;p54"/>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
            </a:r>
            <a:endParaRPr/>
          </a:p>
        </p:txBody>
      </p:sp>
      <p:sp>
        <p:nvSpPr>
          <p:cNvPr id="516" name="Google Shape;516;p54"/>
          <p:cNvSpPr txBox="1">
            <a:spLocks noGrp="1"/>
          </p:cNvSpPr>
          <p:nvPr>
            <p:ph type="subTitle" idx="1"/>
          </p:nvPr>
        </p:nvSpPr>
        <p:spPr>
          <a:xfrm>
            <a:off x="182880" y="667512"/>
            <a:ext cx="87783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 on my self assessment				My self assessment grade is a</a:t>
            </a:r>
            <a:endParaRPr b="0" i="1"/>
          </a:p>
        </p:txBody>
      </p:sp>
      <p:sp>
        <p:nvSpPr>
          <p:cNvPr id="517" name="Google Shape;517;p54"/>
          <p:cNvSpPr txBox="1">
            <a:spLocks noGrp="1"/>
          </p:cNvSpPr>
          <p:nvPr>
            <p:ph type="body" idx="3"/>
          </p:nvPr>
        </p:nvSpPr>
        <p:spPr>
          <a:xfrm>
            <a:off x="182880" y="1069848"/>
            <a:ext cx="5852100" cy="3895200"/>
          </a:xfrm>
          <a:prstGeom prst="rect">
            <a:avLst/>
          </a:prstGeom>
        </p:spPr>
        <p:txBody>
          <a:bodyPr spcFirstLastPara="1" wrap="square" lIns="91425" tIns="91425" rIns="91425" bIns="91425" anchor="t" anchorCtr="0">
            <a:noAutofit/>
          </a:bodyPr>
          <a:lstStyle/>
          <a:p>
            <a:pPr marL="0" lvl="0" indent="0" algn="just">
              <a:buNone/>
            </a:pPr>
            <a:r>
              <a:rPr lang="en-GB" dirty="0"/>
              <a:t>An 8.5 feels accurate — I delivered solid work, especially on the frontend. I contributed consistently and collaborated well with the team. The quality and scope of what I built reflects that.</a:t>
            </a:r>
            <a:endParaRPr dirty="0"/>
          </a:p>
          <a:p>
            <a:pPr marL="0" lvl="0" indent="0" algn="just" rtl="0">
              <a:spcBef>
                <a:spcPts val="800"/>
              </a:spcBef>
              <a:spcAft>
                <a:spcPts val="0"/>
              </a:spcAft>
              <a:buNone/>
            </a:pPr>
            <a:endParaRPr dirty="0"/>
          </a:p>
          <a:p>
            <a:pPr marL="0" lvl="0" indent="0" algn="just" rtl="0">
              <a:spcBef>
                <a:spcPts val="800"/>
              </a:spcBef>
              <a:spcAft>
                <a:spcPts val="0"/>
              </a:spcAft>
              <a:buNone/>
            </a:pPr>
            <a:r>
              <a:rPr lang="en" sz="1400" b="1" dirty="0"/>
              <a:t>How I plan to improve next block</a:t>
            </a:r>
            <a:endParaRPr sz="1400" b="1" dirty="0"/>
          </a:p>
          <a:p>
            <a:pPr marL="0" lvl="0" indent="0" algn="just">
              <a:spcBef>
                <a:spcPts val="800"/>
              </a:spcBef>
              <a:spcAft>
                <a:spcPts val="800"/>
              </a:spcAft>
              <a:buNone/>
            </a:pPr>
            <a:r>
              <a:rPr lang="en-GB" dirty="0"/>
              <a:t>I want to avoid getting stuck too long on the same technical issues. Sometimes, it’s better to cut corners smartly or ask for help earlier to keep momentum. I also plan to explore more backend logic and testing next time.</a:t>
            </a:r>
            <a:endParaRPr dirty="0"/>
          </a:p>
        </p:txBody>
      </p:sp>
      <p:sp>
        <p:nvSpPr>
          <p:cNvPr id="518" name="Google Shape;518;p54"/>
          <p:cNvSpPr txBox="1"/>
          <p:nvPr/>
        </p:nvSpPr>
        <p:spPr>
          <a:xfrm>
            <a:off x="7933066" y="749712"/>
            <a:ext cx="9144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solidFill>
                  <a:srgbClr val="434343"/>
                </a:solidFill>
                <a:latin typeface="Roboto"/>
                <a:ea typeface="Roboto"/>
                <a:cs typeface="Roboto"/>
                <a:sym typeface="Roboto"/>
              </a:rPr>
              <a:t>8.5</a:t>
            </a:r>
            <a:endParaRPr sz="3600" b="1" dirty="0">
              <a:solidFill>
                <a:srgbClr val="434343"/>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Where am I starting?</a:t>
            </a:r>
            <a:endParaRPr/>
          </a:p>
        </p:txBody>
      </p:sp>
      <p:sp>
        <p:nvSpPr>
          <p:cNvPr id="123" name="Google Shape;123;p16"/>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400"/>
              <a:t>1/</a:t>
            </a:r>
            <a:r>
              <a:rPr lang="en"/>
              <a:t>2</a:t>
            </a:r>
            <a:endParaRPr sz="1400"/>
          </a:p>
        </p:txBody>
      </p:sp>
      <p:sp>
        <p:nvSpPr>
          <p:cNvPr id="124" name="Google Shape;124;p16"/>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sp>
        <p:nvSpPr>
          <p:cNvPr id="125" name="Google Shape;125;p16"/>
          <p:cNvSpPr txBox="1">
            <a:spLocks noGrp="1"/>
          </p:cNvSpPr>
          <p:nvPr>
            <p:ph type="subTitle" idx="1"/>
          </p:nvPr>
        </p:nvSpPr>
        <p:spPr>
          <a:xfrm>
            <a:off x="182880" y="667512"/>
            <a:ext cx="87783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Feedback from previous assessment -								     Previous block’s grade</a:t>
            </a:r>
            <a:endParaRPr b="0" i="1" dirty="0"/>
          </a:p>
        </p:txBody>
      </p:sp>
      <p:sp>
        <p:nvSpPr>
          <p:cNvPr id="126" name="Google Shape;126;p16"/>
          <p:cNvSpPr txBox="1">
            <a:spLocks noGrp="1"/>
          </p:cNvSpPr>
          <p:nvPr>
            <p:ph type="body" idx="3"/>
          </p:nvPr>
        </p:nvSpPr>
        <p:spPr>
          <a:xfrm>
            <a:off x="182880" y="1069848"/>
            <a:ext cx="5852100" cy="3895200"/>
          </a:xfrm>
          <a:prstGeom prst="rect">
            <a:avLst/>
          </a:prstGeom>
        </p:spPr>
        <p:txBody>
          <a:bodyPr spcFirstLastPara="1" wrap="square" lIns="91425" tIns="91425" rIns="91425" bIns="91425" anchor="t" anchorCtr="0">
            <a:noAutofit/>
          </a:bodyPr>
          <a:lstStyle/>
          <a:p>
            <a:pPr marL="171450" indent="-171450" algn="just"/>
            <a:r>
              <a:rPr lang="en-GB" sz="900" dirty="0"/>
              <a:t>Excellent work. You provided the client with a solid solution.</a:t>
            </a:r>
          </a:p>
          <a:p>
            <a:pPr marL="171450" indent="-171450" algn="just"/>
            <a:endParaRPr lang="en-GB" sz="900" dirty="0"/>
          </a:p>
          <a:p>
            <a:pPr marL="171450" indent="-171450" algn="just"/>
            <a:r>
              <a:rPr lang="en-GB" sz="900" dirty="0"/>
              <a:t>Some minor issues with documentation.</a:t>
            </a:r>
          </a:p>
          <a:p>
            <a:pPr marL="171450" indent="-171450" algn="just"/>
            <a:endParaRPr lang="en-GB" sz="900" dirty="0"/>
          </a:p>
          <a:p>
            <a:pPr marL="171450" indent="-171450" algn="just"/>
            <a:r>
              <a:rPr lang="en-GB" sz="900" dirty="0"/>
              <a:t>Be careful of spreading your work over multiple documents.</a:t>
            </a:r>
          </a:p>
          <a:p>
            <a:pPr marL="171450" indent="-171450" algn="just"/>
            <a:endParaRPr lang="en-GB" sz="900" dirty="0"/>
          </a:p>
          <a:p>
            <a:pPr marL="171450" indent="-171450" algn="just"/>
            <a:r>
              <a:rPr lang="en-GB" sz="900" dirty="0"/>
              <a:t>One well-structured document is more readable than two.</a:t>
            </a:r>
          </a:p>
          <a:p>
            <a:pPr marL="171450" indent="-171450" algn="just"/>
            <a:endParaRPr lang="en-GB" sz="900" dirty="0"/>
          </a:p>
          <a:p>
            <a:pPr marL="171450" indent="-171450" algn="just"/>
            <a:r>
              <a:rPr lang="en-GB" sz="900" dirty="0"/>
              <a:t>Some structural issues in the documentation.</a:t>
            </a:r>
          </a:p>
          <a:p>
            <a:pPr marL="171450" indent="-171450" algn="just"/>
            <a:endParaRPr lang="en-GB" sz="900" dirty="0"/>
          </a:p>
          <a:p>
            <a:pPr marL="171450" indent="-171450" algn="just"/>
            <a:r>
              <a:rPr lang="en-GB" sz="900" dirty="0"/>
              <a:t>Some issues with individual deliverables like feedback and annotations.</a:t>
            </a:r>
            <a:endParaRPr sz="900" dirty="0"/>
          </a:p>
          <a:p>
            <a:pPr marL="0" lvl="0" indent="0" algn="just" rtl="0">
              <a:spcBef>
                <a:spcPts val="800"/>
              </a:spcBef>
              <a:spcAft>
                <a:spcPts val="0"/>
              </a:spcAft>
              <a:buNone/>
            </a:pPr>
            <a:endParaRPr dirty="0"/>
          </a:p>
          <a:p>
            <a:pPr marL="0" lvl="0" indent="0" algn="just" rtl="0">
              <a:spcBef>
                <a:spcPts val="800"/>
              </a:spcBef>
              <a:spcAft>
                <a:spcPts val="0"/>
              </a:spcAft>
              <a:buNone/>
            </a:pPr>
            <a:r>
              <a:rPr lang="en" sz="1400" b="1" dirty="0"/>
              <a:t>My interpretation / key takeaways</a:t>
            </a:r>
            <a:endParaRPr sz="1400" b="1" dirty="0"/>
          </a:p>
          <a:p>
            <a:pPr marL="0" lvl="0" indent="0" algn="just">
              <a:spcBef>
                <a:spcPts val="800"/>
              </a:spcBef>
              <a:spcAft>
                <a:spcPts val="800"/>
              </a:spcAft>
              <a:buNone/>
            </a:pPr>
            <a:r>
              <a:rPr lang="en-GB" sz="900" dirty="0"/>
              <a:t>Consolidate work into one clear and structured document instead of splitting it.</a:t>
            </a:r>
          </a:p>
          <a:p>
            <a:pPr marL="0" lvl="0" indent="0" algn="just">
              <a:spcBef>
                <a:spcPts val="800"/>
              </a:spcBef>
              <a:spcAft>
                <a:spcPts val="800"/>
              </a:spcAft>
              <a:buNone/>
            </a:pPr>
            <a:r>
              <a:rPr lang="en-GB" sz="900" dirty="0"/>
              <a:t>Improve documentation structure and formatting.</a:t>
            </a:r>
          </a:p>
          <a:p>
            <a:pPr marL="0" lvl="0" indent="0" algn="just">
              <a:spcBef>
                <a:spcPts val="800"/>
              </a:spcBef>
              <a:spcAft>
                <a:spcPts val="800"/>
              </a:spcAft>
              <a:buNone/>
            </a:pPr>
            <a:r>
              <a:rPr lang="en-GB" sz="900" dirty="0"/>
              <a:t>Pay more attention to how feedback and annotations are delivered.</a:t>
            </a:r>
          </a:p>
          <a:p>
            <a:pPr marL="0" lvl="0" indent="0" algn="just">
              <a:spcBef>
                <a:spcPts val="800"/>
              </a:spcBef>
              <a:spcAft>
                <a:spcPts val="800"/>
              </a:spcAft>
              <a:buNone/>
            </a:pPr>
            <a:r>
              <a:rPr lang="en-GB" sz="900" dirty="0"/>
              <a:t>My solution for the client was strong — this is a foundation I can build on.</a:t>
            </a:r>
          </a:p>
          <a:p>
            <a:pPr marL="0" lvl="0" indent="0" algn="just">
              <a:spcBef>
                <a:spcPts val="800"/>
              </a:spcBef>
              <a:spcAft>
                <a:spcPts val="800"/>
              </a:spcAft>
              <a:buNone/>
            </a:pPr>
            <a:r>
              <a:rPr lang="en-GB" sz="900" dirty="0"/>
              <a:t>Keep up the high quality but refine the way I present and document the work.</a:t>
            </a:r>
            <a:endParaRPr sz="900" dirty="0"/>
          </a:p>
        </p:txBody>
      </p:sp>
      <p:sp>
        <p:nvSpPr>
          <p:cNvPr id="127" name="Google Shape;127;p16"/>
          <p:cNvSpPr txBox="1"/>
          <p:nvPr/>
        </p:nvSpPr>
        <p:spPr>
          <a:xfrm>
            <a:off x="7918704" y="752900"/>
            <a:ext cx="9144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solidFill>
                  <a:srgbClr val="434343"/>
                </a:solidFill>
                <a:latin typeface="Roboto"/>
                <a:ea typeface="Roboto"/>
                <a:cs typeface="Roboto"/>
                <a:sym typeface="Roboto"/>
              </a:rPr>
              <a:t>8.6</a:t>
            </a:r>
            <a:endParaRPr sz="3600" b="1" dirty="0">
              <a:solidFill>
                <a:srgbClr val="434343"/>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is my plan?</a:t>
            </a:r>
            <a:endParaRPr/>
          </a:p>
        </p:txBody>
      </p:sp>
      <p:sp>
        <p:nvSpPr>
          <p:cNvPr id="133" name="Google Shape;133;p17"/>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134" name="Google Shape;134;p17"/>
          <p:cNvSpPr txBox="1">
            <a:spLocks noGrp="1"/>
          </p:cNvSpPr>
          <p:nvPr>
            <p:ph type="subTitle" idx="1"/>
          </p:nvPr>
        </p:nvSpPr>
        <p:spPr>
          <a:xfrm>
            <a:off x="182873" y="667500"/>
            <a:ext cx="87783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I learned last block -										     Previous block’s grade</a:t>
            </a:r>
            <a:endParaRPr/>
          </a:p>
        </p:txBody>
      </p:sp>
      <p:sp>
        <p:nvSpPr>
          <p:cNvPr id="135" name="Google Shape;135;p17"/>
          <p:cNvSpPr txBox="1">
            <a:spLocks noGrp="1"/>
          </p:cNvSpPr>
          <p:nvPr>
            <p:ph type="body" idx="3"/>
          </p:nvPr>
        </p:nvSpPr>
        <p:spPr>
          <a:xfrm>
            <a:off x="182880" y="1069848"/>
            <a:ext cx="5852100" cy="3895200"/>
          </a:xfrm>
          <a:prstGeom prst="rect">
            <a:avLst/>
          </a:prstGeom>
        </p:spPr>
        <p:txBody>
          <a:bodyPr spcFirstLastPara="1" wrap="square" lIns="91425" tIns="91425" rIns="91425" bIns="91425" anchor="t" anchorCtr="0">
            <a:noAutofit/>
          </a:bodyPr>
          <a:lstStyle/>
          <a:p>
            <a:pPr marL="0" lvl="0" indent="0" algn="just">
              <a:buNone/>
            </a:pPr>
            <a:r>
              <a:rPr lang="en-GB" dirty="0"/>
              <a:t>– How to deliver a technically solid solution for the client</a:t>
            </a:r>
          </a:p>
          <a:p>
            <a:pPr marL="0" lvl="0" indent="0" algn="just">
              <a:buNone/>
            </a:pPr>
            <a:r>
              <a:rPr lang="en-GB" dirty="0"/>
              <a:t>– That clear and concise documentation is crucial</a:t>
            </a:r>
          </a:p>
          <a:p>
            <a:pPr marL="0" lvl="0" indent="0" algn="just">
              <a:buNone/>
            </a:pPr>
            <a:r>
              <a:rPr lang="en-GB" dirty="0"/>
              <a:t>– Feedback and annotations must be structured and complete</a:t>
            </a:r>
            <a:endParaRPr dirty="0"/>
          </a:p>
          <a:p>
            <a:pPr marL="0" lvl="0" indent="0" algn="just" rtl="0">
              <a:spcBef>
                <a:spcPts val="800"/>
              </a:spcBef>
              <a:spcAft>
                <a:spcPts val="0"/>
              </a:spcAft>
              <a:buNone/>
            </a:pPr>
            <a:endParaRPr dirty="0"/>
          </a:p>
          <a:p>
            <a:pPr marL="0" lvl="0" indent="0" algn="just" rtl="0">
              <a:spcBef>
                <a:spcPts val="800"/>
              </a:spcBef>
              <a:spcAft>
                <a:spcPts val="0"/>
              </a:spcAft>
              <a:buNone/>
            </a:pPr>
            <a:r>
              <a:rPr lang="en" sz="1400" b="1" dirty="0"/>
              <a:t>My current level of progress</a:t>
            </a:r>
            <a:endParaRPr sz="1400" b="1" dirty="0"/>
          </a:p>
          <a:p>
            <a:pPr marL="0" lvl="0" indent="0">
              <a:spcBef>
                <a:spcPts val="800"/>
              </a:spcBef>
              <a:spcAft>
                <a:spcPts val="800"/>
              </a:spcAft>
              <a:buNone/>
            </a:pPr>
            <a:r>
              <a:rPr lang="en-GB" dirty="0"/>
              <a:t>– Off to a strong start this sprint</a:t>
            </a:r>
            <a:br>
              <a:rPr lang="en-GB" dirty="0"/>
            </a:br>
            <a:r>
              <a:rPr lang="en-GB" dirty="0"/>
              <a:t>– More focus on consolidating work into one clear document</a:t>
            </a:r>
            <a:br>
              <a:rPr lang="en-GB" dirty="0"/>
            </a:br>
            <a:r>
              <a:rPr lang="en-GB" dirty="0"/>
              <a:t>– Feedback moments are better planned and implemented</a:t>
            </a:r>
            <a:endParaRPr dirty="0"/>
          </a:p>
        </p:txBody>
      </p:sp>
      <p:sp>
        <p:nvSpPr>
          <p:cNvPr id="136" name="Google Shape;136;p17"/>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sp>
        <p:nvSpPr>
          <p:cNvPr id="137" name="Google Shape;137;p17"/>
          <p:cNvSpPr txBox="1"/>
          <p:nvPr/>
        </p:nvSpPr>
        <p:spPr>
          <a:xfrm>
            <a:off x="6217920" y="3593592"/>
            <a:ext cx="2743200" cy="13710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lnSpc>
                <a:spcPct val="104000"/>
              </a:lnSpc>
              <a:spcBef>
                <a:spcPts val="0"/>
              </a:spcBef>
              <a:spcAft>
                <a:spcPts val="0"/>
              </a:spcAft>
              <a:buNone/>
            </a:pPr>
            <a:r>
              <a:rPr lang="en" b="1" dirty="0">
                <a:solidFill>
                  <a:srgbClr val="434343"/>
                </a:solidFill>
                <a:latin typeface="Roboto"/>
                <a:ea typeface="Roboto"/>
                <a:cs typeface="Roboto"/>
                <a:sym typeface="Roboto"/>
              </a:rPr>
              <a:t>Links Block C</a:t>
            </a:r>
            <a:endParaRPr dirty="0">
              <a:solidFill>
                <a:srgbClr val="434343"/>
              </a:solidFill>
              <a:latin typeface="Roboto"/>
              <a:ea typeface="Roboto"/>
              <a:cs typeface="Roboto"/>
              <a:sym typeface="Roboto"/>
            </a:endParaRPr>
          </a:p>
          <a:p>
            <a:pPr lvl="0">
              <a:lnSpc>
                <a:spcPct val="104000"/>
              </a:lnSpc>
              <a:spcBef>
                <a:spcPts val="800"/>
              </a:spcBef>
              <a:spcAft>
                <a:spcPts val="800"/>
              </a:spcAft>
            </a:pPr>
            <a:r>
              <a:rPr lang="en" sz="1000" dirty="0">
                <a:solidFill>
                  <a:srgbClr val="434343"/>
                </a:solidFill>
                <a:latin typeface="Roboto"/>
                <a:ea typeface="Roboto"/>
                <a:cs typeface="Roboto"/>
                <a:sym typeface="Roboto"/>
              </a:rPr>
              <a:t>Group: </a:t>
            </a:r>
            <a:r>
              <a:rPr lang="nl-NL" sz="1000" dirty="0">
                <a:latin typeface="Roboto"/>
                <a:ea typeface="Roboto"/>
                <a:cs typeface="Roboto"/>
                <a:sym typeface="Roboto"/>
                <a:hlinkClick r:id="rId3"/>
              </a:rPr>
              <a:t>https://github.com/BredaUniversityADSAI/2024-25c-fai2-adsai-group-group23.git</a:t>
            </a:r>
            <a:r>
              <a:rPr lang="nl-NL" sz="1000" dirty="0">
                <a:latin typeface="Roboto"/>
                <a:ea typeface="Roboto"/>
                <a:cs typeface="Roboto"/>
                <a:sym typeface="Roboto"/>
              </a:rPr>
              <a:t> </a:t>
            </a:r>
          </a:p>
          <a:p>
            <a:pPr lvl="0">
              <a:lnSpc>
                <a:spcPct val="104000"/>
              </a:lnSpc>
              <a:spcBef>
                <a:spcPts val="800"/>
              </a:spcBef>
              <a:spcAft>
                <a:spcPts val="800"/>
              </a:spcAft>
            </a:pPr>
            <a:r>
              <a:rPr lang="nl-NL" sz="1000" dirty="0" err="1">
                <a:solidFill>
                  <a:srgbClr val="434343"/>
                </a:solidFill>
                <a:latin typeface="Roboto"/>
                <a:ea typeface="Roboto"/>
                <a:cs typeface="Roboto"/>
                <a:sym typeface="Roboto"/>
              </a:rPr>
              <a:t>Self</a:t>
            </a:r>
            <a:r>
              <a:rPr lang="nl-NL" sz="1000" dirty="0">
                <a:solidFill>
                  <a:srgbClr val="434343"/>
                </a:solidFill>
                <a:latin typeface="Roboto"/>
                <a:ea typeface="Roboto"/>
                <a:cs typeface="Roboto"/>
                <a:sym typeface="Roboto"/>
              </a:rPr>
              <a:t>:</a:t>
            </a:r>
            <a:r>
              <a:rPr lang="en-GB" sz="1000" dirty="0">
                <a:hlinkClick r:id="rId4"/>
              </a:rPr>
              <a:t> </a:t>
            </a:r>
            <a:r>
              <a:rPr lang="en-GB" sz="1000" dirty="0" err="1">
                <a:hlinkClick r:id="rId4"/>
              </a:rPr>
              <a:t>BredaUniversityADSAI</a:t>
            </a:r>
            <a:r>
              <a:rPr lang="en-GB" sz="1000" dirty="0">
                <a:hlinkClick r:id="rId4"/>
              </a:rPr>
              <a:t>/2024-25c-fai2-adsai-JeremyvanGorp232189: 2024-25c-fai2-adsai-JeremyvanGorp232189 created by GitHub Classroom</a:t>
            </a:r>
            <a:endParaRPr lang="nl-NL" sz="1000" dirty="0">
              <a:solidFill>
                <a:srgbClr val="434343"/>
              </a:solidFill>
              <a:latin typeface="Roboto"/>
              <a:ea typeface="Roboto"/>
              <a:cs typeface="Roboto"/>
              <a:sym typeface="Roboto"/>
            </a:endParaRPr>
          </a:p>
          <a:p>
            <a:pPr lvl="0">
              <a:lnSpc>
                <a:spcPct val="104000"/>
              </a:lnSpc>
              <a:spcBef>
                <a:spcPts val="800"/>
              </a:spcBef>
              <a:spcAft>
                <a:spcPts val="800"/>
              </a:spcAft>
            </a:pPr>
            <a:endParaRPr sz="1000" dirty="0">
              <a:solidFill>
                <a:srgbClr val="434343"/>
              </a:solidFill>
              <a:latin typeface="Roboto"/>
              <a:ea typeface="Roboto"/>
              <a:cs typeface="Roboto"/>
              <a:sym typeface="Roboto"/>
            </a:endParaRPr>
          </a:p>
        </p:txBody>
      </p:sp>
      <p:sp>
        <p:nvSpPr>
          <p:cNvPr id="138" name="Google Shape;138;p17"/>
          <p:cNvSpPr txBox="1"/>
          <p:nvPr/>
        </p:nvSpPr>
        <p:spPr>
          <a:xfrm>
            <a:off x="7918704" y="752900"/>
            <a:ext cx="9144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solidFill>
                  <a:srgbClr val="434343"/>
                </a:solidFill>
                <a:latin typeface="Roboto"/>
                <a:ea typeface="Roboto"/>
                <a:cs typeface="Roboto"/>
                <a:sym typeface="Roboto"/>
              </a:rPr>
              <a:t>8.6</a:t>
            </a:r>
            <a:endParaRPr sz="3600" b="1" dirty="0">
              <a:solidFill>
                <a:srgbClr val="434343"/>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body" idx="3"/>
          </p:nvPr>
        </p:nvSpPr>
        <p:spPr>
          <a:xfrm>
            <a:off x="3108950" y="1069812"/>
            <a:ext cx="5852100" cy="3886200"/>
          </a:xfrm>
          <a:prstGeom prst="rect">
            <a:avLst/>
          </a:prstGeom>
        </p:spPr>
        <p:txBody>
          <a:bodyPr spcFirstLastPara="1" wrap="square" lIns="91425" tIns="91425" rIns="91425" bIns="91425" anchor="t" anchorCtr="0">
            <a:noAutofit/>
          </a:bodyPr>
          <a:lstStyle/>
          <a:p>
            <a:r>
              <a:rPr lang="en-GB" b="1" dirty="0"/>
              <a:t>I am taking responsibility for (100%)</a:t>
            </a:r>
          </a:p>
          <a:p>
            <a:r>
              <a:rPr lang="en-GB" b="1" dirty="0"/>
              <a:t>Personal goal: Ultra 160 km preparation – 50%</a:t>
            </a:r>
            <a:endParaRPr lang="en-GB" dirty="0"/>
          </a:p>
          <a:p>
            <a:r>
              <a:rPr lang="en-GB" b="1" dirty="0"/>
              <a:t>Professional goal: Completing Udemy sales course – 50%</a:t>
            </a:r>
            <a:endParaRPr lang="en-GB" dirty="0"/>
          </a:p>
          <a:p>
            <a:pPr marL="0" lvl="0" indent="0" algn="l" rtl="0">
              <a:spcBef>
                <a:spcPts val="0"/>
              </a:spcBef>
              <a:spcAft>
                <a:spcPts val="0"/>
              </a:spcAft>
              <a:buNone/>
            </a:pPr>
            <a:endParaRPr dirty="0"/>
          </a:p>
          <a:p>
            <a:pPr marL="0" lvl="0" indent="0" algn="l" rtl="0">
              <a:spcBef>
                <a:spcPts val="800"/>
              </a:spcBef>
              <a:spcAft>
                <a:spcPts val="0"/>
              </a:spcAft>
              <a:buNone/>
            </a:pPr>
            <a:endParaRPr dirty="0"/>
          </a:p>
          <a:p>
            <a:pPr marL="0" lvl="0" indent="0" algn="l" rtl="0">
              <a:spcBef>
                <a:spcPts val="800"/>
              </a:spcBef>
              <a:spcAft>
                <a:spcPts val="0"/>
              </a:spcAft>
              <a:buNone/>
            </a:pPr>
            <a:r>
              <a:rPr lang="en" sz="1400" b="1" dirty="0"/>
              <a:t>Personal and professional development goals</a:t>
            </a:r>
            <a:endParaRPr sz="1400" b="1" dirty="0"/>
          </a:p>
          <a:p>
            <a:r>
              <a:rPr lang="en-GB" b="1" dirty="0"/>
              <a:t>Personal Goal – Ultra 160 km Preparation (50%)</a:t>
            </a:r>
          </a:p>
          <a:p>
            <a:r>
              <a:rPr lang="en-GB" b="1" dirty="0"/>
              <a:t>Specific:</a:t>
            </a:r>
            <a:r>
              <a:rPr lang="en-GB" dirty="0"/>
              <a:t> Prepare for a 160 km ultramarathon by following a structured running plan</a:t>
            </a:r>
            <a:br>
              <a:rPr lang="en-GB" dirty="0"/>
            </a:br>
            <a:r>
              <a:rPr lang="en-GB" b="1" dirty="0"/>
              <a:t>Measurable:</a:t>
            </a:r>
            <a:r>
              <a:rPr lang="en-GB" dirty="0"/>
              <a:t> 7 sessions per week — 6 short runs (10 km) + 1 long run</a:t>
            </a:r>
            <a:br>
              <a:rPr lang="en-GB" dirty="0"/>
            </a:br>
            <a:r>
              <a:rPr lang="en-GB" b="1" dirty="0"/>
              <a:t>Achievable:</a:t>
            </a:r>
            <a:r>
              <a:rPr lang="en-GB" dirty="0"/>
              <a:t> Aligned with current fitness level; fits around academic workload</a:t>
            </a:r>
            <a:br>
              <a:rPr lang="en-GB" dirty="0"/>
            </a:br>
            <a:r>
              <a:rPr lang="en-GB" b="1" dirty="0"/>
              <a:t>Relevant:</a:t>
            </a:r>
            <a:r>
              <a:rPr lang="en-GB" dirty="0"/>
              <a:t> Develops discipline, endurance, and mental resilience</a:t>
            </a:r>
            <a:br>
              <a:rPr lang="en-GB" dirty="0"/>
            </a:br>
            <a:r>
              <a:rPr lang="en-GB" b="1" dirty="0"/>
              <a:t>Time-Bound:</a:t>
            </a:r>
            <a:r>
              <a:rPr lang="en-GB" dirty="0"/>
              <a:t> Reach peak condition by the end of this 10-week block</a:t>
            </a:r>
            <a:br>
              <a:rPr lang="en-GB" dirty="0"/>
            </a:br>
            <a:r>
              <a:rPr lang="en-GB" b="1" dirty="0"/>
              <a:t>Evaluate:</a:t>
            </a:r>
            <a:r>
              <a:rPr lang="en-GB" dirty="0"/>
              <a:t> Weekly tracking via Strava; log consistency and physical response</a:t>
            </a:r>
            <a:br>
              <a:rPr lang="en-GB" dirty="0"/>
            </a:br>
            <a:r>
              <a:rPr lang="en-GB" b="1" dirty="0"/>
              <a:t>Readjust:</a:t>
            </a:r>
            <a:r>
              <a:rPr lang="en-GB" dirty="0"/>
              <a:t> Switch to 5 short runs + 1 long run + 1 rest day if necessary</a:t>
            </a:r>
          </a:p>
          <a:p>
            <a:pPr marL="0" lvl="0" indent="0" algn="just" rtl="0">
              <a:spcBef>
                <a:spcPts val="800"/>
              </a:spcBef>
              <a:spcAft>
                <a:spcPts val="800"/>
              </a:spcAft>
              <a:buNone/>
            </a:pPr>
            <a:endParaRPr dirty="0"/>
          </a:p>
        </p:txBody>
      </p:sp>
      <p:sp>
        <p:nvSpPr>
          <p:cNvPr id="144" name="Google Shape;144;p18"/>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are my goals?</a:t>
            </a:r>
            <a:endParaRPr/>
          </a:p>
        </p:txBody>
      </p:sp>
      <p:sp>
        <p:nvSpPr>
          <p:cNvPr id="145" name="Google Shape;145;p18"/>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146" name="Google Shape;146;p18"/>
          <p:cNvSpPr txBox="1">
            <a:spLocks noGrp="1"/>
          </p:cNvSpPr>
          <p:nvPr>
            <p:ph type="subTitle" idx="1"/>
          </p:nvPr>
        </p:nvSpPr>
        <p:spPr>
          <a:xfrm>
            <a:off x="3108960" y="667512"/>
            <a:ext cx="58521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I am taking responsibility for</a:t>
            </a:r>
            <a:r>
              <a:rPr lang="en" b="0" i="1" dirty="0"/>
              <a:t> (if multiple add in percentages)</a:t>
            </a:r>
            <a:endParaRPr b="0" i="1" dirty="0"/>
          </a:p>
        </p:txBody>
      </p:sp>
      <p:sp>
        <p:nvSpPr>
          <p:cNvPr id="147" name="Google Shape;147;p18"/>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graphicFrame>
        <p:nvGraphicFramePr>
          <p:cNvPr id="148" name="Google Shape;148;p18"/>
          <p:cNvGraphicFramePr/>
          <p:nvPr>
            <p:extLst>
              <p:ext uri="{D42A27DB-BD31-4B8C-83A1-F6EECF244321}">
                <p14:modId xmlns:p14="http://schemas.microsoft.com/office/powerpoint/2010/main" val="2727034024"/>
              </p:ext>
            </p:extLst>
          </p:nvPr>
        </p:nvGraphicFramePr>
        <p:xfrm>
          <a:off x="182880" y="658368"/>
          <a:ext cx="2740000" cy="4297700"/>
        </p:xfrm>
        <a:graphic>
          <a:graphicData uri="http://schemas.openxmlformats.org/drawingml/2006/table">
            <a:tbl>
              <a:tblPr>
                <a:noFill/>
                <a:tableStyleId>{764D4AE7-FFBC-431D-9275-528F30A785D3}</a:tableStyleId>
              </a:tblPr>
              <a:tblGrid>
                <a:gridCol w="587150">
                  <a:extLst>
                    <a:ext uri="{9D8B030D-6E8A-4147-A177-3AD203B41FA5}">
                      <a16:colId xmlns:a16="http://schemas.microsoft.com/office/drawing/2014/main" val="20000"/>
                    </a:ext>
                  </a:extLst>
                </a:gridCol>
                <a:gridCol w="2152850">
                  <a:extLst>
                    <a:ext uri="{9D8B030D-6E8A-4147-A177-3AD203B41FA5}">
                      <a16:colId xmlns:a16="http://schemas.microsoft.com/office/drawing/2014/main" val="20001"/>
                    </a:ext>
                  </a:extLst>
                </a:gridCol>
              </a:tblGrid>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S</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C4125"/>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Specific:</a:t>
                      </a:r>
                      <a:r>
                        <a:rPr lang="en" sz="600">
                          <a:latin typeface="Roboto"/>
                          <a:ea typeface="Roboto"/>
                          <a:cs typeface="Roboto"/>
                          <a:sym typeface="Roboto"/>
                        </a:rPr>
                        <a:t> Be specific when determining your goal. The more specific the better. Putting a real figure to your goal helps make it measurable. When specific and measurable your subconscious mind cannot override your goals, they become achievable.</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M</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06666"/>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Measurable:</a:t>
                      </a:r>
                      <a:r>
                        <a:rPr lang="en" sz="600">
                          <a:latin typeface="Roboto"/>
                          <a:ea typeface="Roboto"/>
                          <a:cs typeface="Roboto"/>
                          <a:sym typeface="Roboto"/>
                        </a:rPr>
                        <a:t> This where you define a measurable and meaningful goal. It’s important to be able to track your progress. Without meaningful and measurable goals which you can track it’s easy to lose heart and focus.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A</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6B26B"/>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Achievable:</a:t>
                      </a:r>
                      <a:r>
                        <a:rPr lang="en" sz="600">
                          <a:latin typeface="Roboto"/>
                          <a:ea typeface="Roboto"/>
                          <a:cs typeface="Roboto"/>
                          <a:sym typeface="Roboto"/>
                        </a:rPr>
                        <a:t> Choosing realistic and short-term goals helps them be more achievable. Long-term goals can be larger and take more time to achieve. Planning smaller short-term goals as steps to larger long-term goals assists in achieving them.</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R</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D966"/>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Relevant:</a:t>
                      </a:r>
                      <a:r>
                        <a:rPr lang="en" sz="600">
                          <a:latin typeface="Roboto"/>
                          <a:ea typeface="Roboto"/>
                          <a:cs typeface="Roboto"/>
                          <a:sym typeface="Roboto"/>
                        </a:rPr>
                        <a:t> Each goal you set must be in line with your core values and in harmony with what YOU want out of life. Contradictions in values and goals leads to frustration and loss of motivation. Designing your goals with the expectation of your personal success.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T</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93C47D"/>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Time-Bound:</a:t>
                      </a:r>
                      <a:r>
                        <a:rPr lang="en" sz="600">
                          <a:latin typeface="Roboto"/>
                          <a:ea typeface="Roboto"/>
                          <a:cs typeface="Roboto"/>
                          <a:sym typeface="Roboto"/>
                        </a:rPr>
                        <a:t> Setting a time limit on achieving a goal makes it measurable. When a goal is measurable you can SEE your progress and support your motivation and commitment. Giving your goal a time limit assists you in holding yourself accountable to its completion.</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683725">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E</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76A5AF"/>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Evaluate:</a:t>
                      </a:r>
                      <a:r>
                        <a:rPr lang="en" sz="600">
                          <a:latin typeface="Roboto"/>
                          <a:ea typeface="Roboto"/>
                          <a:cs typeface="Roboto"/>
                          <a:sym typeface="Roboto"/>
                        </a:rPr>
                        <a:t> By evaluating your goals on a regular basis you will be much more likely to achieve them. It is easy to forget about long-term goals if they are not revisited from time to time. This also helps you assess if the goal you are working on remains in line with your core values and helps you measure your progress.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r h="683725">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R</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6D9EEB"/>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Readjust:</a:t>
                      </a:r>
                      <a:r>
                        <a:rPr lang="en" sz="600">
                          <a:latin typeface="Roboto"/>
                          <a:ea typeface="Roboto"/>
                          <a:cs typeface="Roboto"/>
                          <a:sym typeface="Roboto"/>
                        </a:rPr>
                        <a:t> Readjustments occur when goals are determined, through re-evaluation, to be misaligned with your values or long-term goals. This is especially helpful when you have been unable to achieve a goal in the time limits you set. This gives you the opportunity to modify your approach and increase your chances of success.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a:extLst>
            <a:ext uri="{FF2B5EF4-FFF2-40B4-BE49-F238E27FC236}">
              <a16:creationId xmlns:a16="http://schemas.microsoft.com/office/drawing/2014/main" id="{F6F96697-5DB4-DC13-12A8-6384F9259118}"/>
            </a:ext>
          </a:extLst>
        </p:cNvPr>
        <p:cNvGrpSpPr/>
        <p:nvPr/>
      </p:nvGrpSpPr>
      <p:grpSpPr>
        <a:xfrm>
          <a:off x="0" y="0"/>
          <a:ext cx="0" cy="0"/>
          <a:chOff x="0" y="0"/>
          <a:chExt cx="0" cy="0"/>
        </a:xfrm>
      </p:grpSpPr>
      <p:sp>
        <p:nvSpPr>
          <p:cNvPr id="143" name="Google Shape;143;p18">
            <a:extLst>
              <a:ext uri="{FF2B5EF4-FFF2-40B4-BE49-F238E27FC236}">
                <a16:creationId xmlns:a16="http://schemas.microsoft.com/office/drawing/2014/main" id="{71011819-A2FC-6FA7-EABD-168663082A78}"/>
              </a:ext>
            </a:extLst>
          </p:cNvPr>
          <p:cNvSpPr txBox="1">
            <a:spLocks noGrp="1"/>
          </p:cNvSpPr>
          <p:nvPr>
            <p:ph type="body" idx="3"/>
          </p:nvPr>
        </p:nvSpPr>
        <p:spPr>
          <a:xfrm>
            <a:off x="3108950" y="1069812"/>
            <a:ext cx="5852100" cy="3886200"/>
          </a:xfrm>
          <a:prstGeom prst="rect">
            <a:avLst/>
          </a:prstGeom>
        </p:spPr>
        <p:txBody>
          <a:bodyPr spcFirstLastPara="1" wrap="square" lIns="91425" tIns="91425" rIns="91425" bIns="91425" anchor="t" anchorCtr="0">
            <a:noAutofit/>
          </a:bodyPr>
          <a:lstStyle/>
          <a:p>
            <a:pPr marL="0" lvl="0" indent="0" algn="l" rtl="0">
              <a:spcBef>
                <a:spcPts val="800"/>
              </a:spcBef>
              <a:spcAft>
                <a:spcPts val="0"/>
              </a:spcAft>
              <a:buNone/>
            </a:pPr>
            <a:r>
              <a:rPr lang="nl-NL" dirty="0"/>
              <a:t>In order </a:t>
            </a:r>
            <a:r>
              <a:rPr lang="nl-NL" dirty="0" err="1"/>
              <a:t>to</a:t>
            </a:r>
            <a:r>
              <a:rPr lang="nl-NL" dirty="0"/>
              <a:t> test </a:t>
            </a:r>
            <a:r>
              <a:rPr lang="nl-NL" dirty="0" err="1"/>
              <a:t>myself</a:t>
            </a:r>
            <a:r>
              <a:rPr lang="nl-NL" dirty="0"/>
              <a:t>, I </a:t>
            </a:r>
            <a:r>
              <a:rPr lang="nl-NL" dirty="0" err="1"/>
              <a:t>signed</a:t>
            </a:r>
            <a:r>
              <a:rPr lang="nl-NL" dirty="0"/>
              <a:t> up </a:t>
            </a:r>
            <a:r>
              <a:rPr lang="nl-NL" dirty="0" err="1"/>
              <a:t>for</a:t>
            </a:r>
            <a:r>
              <a:rPr lang="nl-NL" dirty="0"/>
              <a:t> </a:t>
            </a:r>
            <a:r>
              <a:rPr lang="nl-NL" dirty="0" err="1"/>
              <a:t>this</a:t>
            </a:r>
            <a:r>
              <a:rPr lang="nl-NL" dirty="0"/>
              <a:t> race of 100 </a:t>
            </a:r>
            <a:r>
              <a:rPr lang="nl-NL" dirty="0" err="1"/>
              <a:t>miles</a:t>
            </a:r>
            <a:r>
              <a:rPr lang="nl-NL" dirty="0"/>
              <a:t> in Thailand.</a:t>
            </a:r>
            <a:endParaRPr dirty="0"/>
          </a:p>
        </p:txBody>
      </p:sp>
      <p:sp>
        <p:nvSpPr>
          <p:cNvPr id="144" name="Google Shape;144;p18">
            <a:extLst>
              <a:ext uri="{FF2B5EF4-FFF2-40B4-BE49-F238E27FC236}">
                <a16:creationId xmlns:a16="http://schemas.microsoft.com/office/drawing/2014/main" id="{75D79B25-A1E0-B51B-3714-BC778BD3BEF2}"/>
              </a:ext>
            </a:extLst>
          </p:cNvPr>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are my goals?</a:t>
            </a:r>
            <a:endParaRPr/>
          </a:p>
        </p:txBody>
      </p:sp>
      <p:sp>
        <p:nvSpPr>
          <p:cNvPr id="145" name="Google Shape;145;p18">
            <a:extLst>
              <a:ext uri="{FF2B5EF4-FFF2-40B4-BE49-F238E27FC236}">
                <a16:creationId xmlns:a16="http://schemas.microsoft.com/office/drawing/2014/main" id="{303E052F-EFE5-3FDF-D62C-70AADA9411DA}"/>
              </a:ext>
            </a:extLst>
          </p:cNvPr>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147" name="Google Shape;147;p18">
            <a:extLst>
              <a:ext uri="{FF2B5EF4-FFF2-40B4-BE49-F238E27FC236}">
                <a16:creationId xmlns:a16="http://schemas.microsoft.com/office/drawing/2014/main" id="{01EB53EB-77E0-22D8-BEF0-DBFCC1C443B6}"/>
              </a:ext>
            </a:extLst>
          </p:cNvPr>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graphicFrame>
        <p:nvGraphicFramePr>
          <p:cNvPr id="148" name="Google Shape;148;p18">
            <a:extLst>
              <a:ext uri="{FF2B5EF4-FFF2-40B4-BE49-F238E27FC236}">
                <a16:creationId xmlns:a16="http://schemas.microsoft.com/office/drawing/2014/main" id="{894B99F6-3FEC-C62F-B7C6-7807D4AE5628}"/>
              </a:ext>
            </a:extLst>
          </p:cNvPr>
          <p:cNvGraphicFramePr/>
          <p:nvPr/>
        </p:nvGraphicFramePr>
        <p:xfrm>
          <a:off x="182880" y="658368"/>
          <a:ext cx="2740000" cy="4297700"/>
        </p:xfrm>
        <a:graphic>
          <a:graphicData uri="http://schemas.openxmlformats.org/drawingml/2006/table">
            <a:tbl>
              <a:tblPr>
                <a:noFill/>
                <a:tableStyleId>{764D4AE7-FFBC-431D-9275-528F30A785D3}</a:tableStyleId>
              </a:tblPr>
              <a:tblGrid>
                <a:gridCol w="587150">
                  <a:extLst>
                    <a:ext uri="{9D8B030D-6E8A-4147-A177-3AD203B41FA5}">
                      <a16:colId xmlns:a16="http://schemas.microsoft.com/office/drawing/2014/main" val="20000"/>
                    </a:ext>
                  </a:extLst>
                </a:gridCol>
                <a:gridCol w="2152850">
                  <a:extLst>
                    <a:ext uri="{9D8B030D-6E8A-4147-A177-3AD203B41FA5}">
                      <a16:colId xmlns:a16="http://schemas.microsoft.com/office/drawing/2014/main" val="20001"/>
                    </a:ext>
                  </a:extLst>
                </a:gridCol>
              </a:tblGrid>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S</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C4125"/>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Specific:</a:t>
                      </a:r>
                      <a:r>
                        <a:rPr lang="en" sz="600">
                          <a:latin typeface="Roboto"/>
                          <a:ea typeface="Roboto"/>
                          <a:cs typeface="Roboto"/>
                          <a:sym typeface="Roboto"/>
                        </a:rPr>
                        <a:t> Be specific when determining your goal. The more specific the better. Putting a real figure to your goal helps make it measurable. When specific and measurable your subconscious mind cannot override your goals, they become achievable.</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M</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06666"/>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Measurable:</a:t>
                      </a:r>
                      <a:r>
                        <a:rPr lang="en" sz="600">
                          <a:latin typeface="Roboto"/>
                          <a:ea typeface="Roboto"/>
                          <a:cs typeface="Roboto"/>
                          <a:sym typeface="Roboto"/>
                        </a:rPr>
                        <a:t> This where you define a measurable and meaningful goal. It’s important to be able to track your progress. Without meaningful and measurable goals which you can track it’s easy to lose heart and focus.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A</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6B26B"/>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Achievable:</a:t>
                      </a:r>
                      <a:r>
                        <a:rPr lang="en" sz="600">
                          <a:latin typeface="Roboto"/>
                          <a:ea typeface="Roboto"/>
                          <a:cs typeface="Roboto"/>
                          <a:sym typeface="Roboto"/>
                        </a:rPr>
                        <a:t> Choosing realistic and short-term goals helps them be more achievable. Long-term goals can be larger and take more time to achieve. Planning smaller short-term goals as steps to larger long-term goals assists in achieving them.</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R</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D966"/>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Relevant:</a:t>
                      </a:r>
                      <a:r>
                        <a:rPr lang="en" sz="600">
                          <a:latin typeface="Roboto"/>
                          <a:ea typeface="Roboto"/>
                          <a:cs typeface="Roboto"/>
                          <a:sym typeface="Roboto"/>
                        </a:rPr>
                        <a:t> Each goal you set must be in line with your core values and in harmony with what YOU want out of life. Contradictions in values and goals leads to frustration and loss of motivation. Designing your goals with the expectation of your personal success.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T</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93C47D"/>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Time-Bound:</a:t>
                      </a:r>
                      <a:r>
                        <a:rPr lang="en" sz="600">
                          <a:latin typeface="Roboto"/>
                          <a:ea typeface="Roboto"/>
                          <a:cs typeface="Roboto"/>
                          <a:sym typeface="Roboto"/>
                        </a:rPr>
                        <a:t> Setting a time limit on achieving a goal makes it measurable. When a goal is measurable you can SEE your progress and support your motivation and commitment. Giving your goal a time limit assists you in holding yourself accountable to its completion.</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683725">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E</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76A5AF"/>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Evaluate:</a:t>
                      </a:r>
                      <a:r>
                        <a:rPr lang="en" sz="600">
                          <a:latin typeface="Roboto"/>
                          <a:ea typeface="Roboto"/>
                          <a:cs typeface="Roboto"/>
                          <a:sym typeface="Roboto"/>
                        </a:rPr>
                        <a:t> By evaluating your goals on a regular basis you will be much more likely to achieve them. It is easy to forget about long-term goals if they are not revisited from time to time. This also helps you assess if the goal you are working on remains in line with your core values and helps you measure your progress.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r h="683725">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R</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6D9EEB"/>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Readjust:</a:t>
                      </a:r>
                      <a:r>
                        <a:rPr lang="en" sz="600">
                          <a:latin typeface="Roboto"/>
                          <a:ea typeface="Roboto"/>
                          <a:cs typeface="Roboto"/>
                          <a:sym typeface="Roboto"/>
                        </a:rPr>
                        <a:t> Readjustments occur when goals are determined, through re-evaluation, to be misaligned with your values or long-term goals. This is especially helpful when you have been unable to achieve a goal in the time limits you set. This gives you the opportunity to modify your approach and increase your chances of success.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pic>
        <p:nvPicPr>
          <p:cNvPr id="3" name="Afbeelding 2">
            <a:extLst>
              <a:ext uri="{FF2B5EF4-FFF2-40B4-BE49-F238E27FC236}">
                <a16:creationId xmlns:a16="http://schemas.microsoft.com/office/drawing/2014/main" id="{F440DFB1-77FD-0A53-33F7-036D7CC1A3B1}"/>
              </a:ext>
            </a:extLst>
          </p:cNvPr>
          <p:cNvPicPr>
            <a:picLocks noChangeAspect="1"/>
          </p:cNvPicPr>
          <p:nvPr/>
        </p:nvPicPr>
        <p:blipFill>
          <a:blip r:embed="rId3"/>
          <a:stretch>
            <a:fillRect/>
          </a:stretch>
        </p:blipFill>
        <p:spPr>
          <a:xfrm>
            <a:off x="2922880" y="1894746"/>
            <a:ext cx="6129620" cy="2085156"/>
          </a:xfrm>
          <a:prstGeom prst="rect">
            <a:avLst/>
          </a:prstGeom>
        </p:spPr>
      </p:pic>
    </p:spTree>
    <p:extLst>
      <p:ext uri="{BB962C8B-B14F-4D97-AF65-F5344CB8AC3E}">
        <p14:creationId xmlns:p14="http://schemas.microsoft.com/office/powerpoint/2010/main" val="233588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
          <a:extLst>
            <a:ext uri="{FF2B5EF4-FFF2-40B4-BE49-F238E27FC236}">
              <a16:creationId xmlns:a16="http://schemas.microsoft.com/office/drawing/2014/main" id="{E61F27C0-2853-0B3B-F907-8736CE70C1E4}"/>
            </a:ext>
          </a:extLst>
        </p:cNvPr>
        <p:cNvGrpSpPr/>
        <p:nvPr/>
      </p:nvGrpSpPr>
      <p:grpSpPr>
        <a:xfrm>
          <a:off x="0" y="0"/>
          <a:ext cx="0" cy="0"/>
          <a:chOff x="0" y="0"/>
          <a:chExt cx="0" cy="0"/>
        </a:xfrm>
      </p:grpSpPr>
      <p:sp>
        <p:nvSpPr>
          <p:cNvPr id="143" name="Google Shape;143;p18">
            <a:extLst>
              <a:ext uri="{FF2B5EF4-FFF2-40B4-BE49-F238E27FC236}">
                <a16:creationId xmlns:a16="http://schemas.microsoft.com/office/drawing/2014/main" id="{25386AA7-9430-015C-9E6C-074768113739}"/>
              </a:ext>
            </a:extLst>
          </p:cNvPr>
          <p:cNvSpPr txBox="1">
            <a:spLocks noGrp="1"/>
          </p:cNvSpPr>
          <p:nvPr>
            <p:ph type="body" idx="3"/>
          </p:nvPr>
        </p:nvSpPr>
        <p:spPr>
          <a:xfrm>
            <a:off x="3108950" y="1069812"/>
            <a:ext cx="5852100" cy="3886200"/>
          </a:xfrm>
          <a:prstGeom prst="rect">
            <a:avLst/>
          </a:prstGeom>
        </p:spPr>
        <p:txBody>
          <a:bodyPr spcFirstLastPara="1" wrap="square" lIns="91425" tIns="91425" rIns="91425" bIns="91425" anchor="t" anchorCtr="0">
            <a:noAutofit/>
          </a:bodyPr>
          <a:lstStyle/>
          <a:p>
            <a:r>
              <a:rPr lang="en-GB" b="1" dirty="0"/>
              <a:t>I am taking responsibility for (100%)</a:t>
            </a:r>
          </a:p>
          <a:p>
            <a:r>
              <a:rPr lang="en-GB" b="1" dirty="0"/>
              <a:t>Personal goal: Ultra 160 km preparation – 50%</a:t>
            </a:r>
            <a:endParaRPr lang="en-GB" dirty="0"/>
          </a:p>
          <a:p>
            <a:r>
              <a:rPr lang="en-GB" b="1" dirty="0"/>
              <a:t>Professional goal: Completing Udemy sales course – 50%</a:t>
            </a:r>
            <a:endParaRPr lang="en-GB" dirty="0"/>
          </a:p>
          <a:p>
            <a:pPr marL="0" lvl="0" indent="0" algn="l" rtl="0">
              <a:spcBef>
                <a:spcPts val="0"/>
              </a:spcBef>
              <a:spcAft>
                <a:spcPts val="0"/>
              </a:spcAft>
              <a:buNone/>
            </a:pPr>
            <a:endParaRPr dirty="0"/>
          </a:p>
          <a:p>
            <a:pPr marL="0" lvl="0" indent="0" algn="l" rtl="0">
              <a:spcBef>
                <a:spcPts val="800"/>
              </a:spcBef>
              <a:spcAft>
                <a:spcPts val="0"/>
              </a:spcAft>
              <a:buNone/>
            </a:pPr>
            <a:endParaRPr dirty="0"/>
          </a:p>
          <a:p>
            <a:pPr marL="0" lvl="0" indent="0" algn="l" rtl="0">
              <a:spcBef>
                <a:spcPts val="800"/>
              </a:spcBef>
              <a:spcAft>
                <a:spcPts val="0"/>
              </a:spcAft>
              <a:buNone/>
            </a:pPr>
            <a:r>
              <a:rPr lang="en" sz="1400" b="1" dirty="0"/>
              <a:t>Personal and professional development goals</a:t>
            </a:r>
            <a:endParaRPr sz="1400" b="1" dirty="0"/>
          </a:p>
          <a:p>
            <a:r>
              <a:rPr lang="en-GB" b="1" dirty="0"/>
              <a:t>Professional Goal – Sales Course via Udemy (50%)</a:t>
            </a:r>
          </a:p>
          <a:p>
            <a:r>
              <a:rPr lang="en-GB" b="1" dirty="0"/>
              <a:t>Specific:</a:t>
            </a:r>
            <a:r>
              <a:rPr lang="en-GB" dirty="0"/>
              <a:t> Complete a sales skills course to improve my client communication and conversion ability</a:t>
            </a:r>
            <a:br>
              <a:rPr lang="en-GB" dirty="0"/>
            </a:br>
            <a:r>
              <a:rPr lang="en-GB" b="1" dirty="0"/>
              <a:t>Measurable:</a:t>
            </a:r>
            <a:r>
              <a:rPr lang="en-GB" dirty="0"/>
              <a:t> Study 4 hours per week, progress logged in weekly planner</a:t>
            </a:r>
            <a:br>
              <a:rPr lang="en-GB" dirty="0"/>
            </a:br>
            <a:r>
              <a:rPr lang="en-GB" b="1" dirty="0"/>
              <a:t>Achievable:</a:t>
            </a:r>
            <a:r>
              <a:rPr lang="en-GB" dirty="0"/>
              <a:t> Integrated into my weekly routine during low-focus hours</a:t>
            </a:r>
            <a:br>
              <a:rPr lang="en-GB" dirty="0"/>
            </a:br>
            <a:r>
              <a:rPr lang="en-GB" b="1" dirty="0"/>
              <a:t>Relevant:</a:t>
            </a:r>
            <a:r>
              <a:rPr lang="en-GB" dirty="0"/>
              <a:t> Directly supports future work in sales, consulting, or entrepreneurship</a:t>
            </a:r>
            <a:br>
              <a:rPr lang="en-GB" dirty="0"/>
            </a:br>
            <a:r>
              <a:rPr lang="en-GB" b="1" dirty="0"/>
              <a:t>Time-Bound:</a:t>
            </a:r>
            <a:r>
              <a:rPr lang="en-GB" dirty="0"/>
              <a:t> Finish the course and apply learned skills within the current block</a:t>
            </a:r>
            <a:br>
              <a:rPr lang="en-GB" dirty="0"/>
            </a:br>
            <a:r>
              <a:rPr lang="en-GB" b="1" dirty="0"/>
              <a:t>Evaluate:</a:t>
            </a:r>
            <a:r>
              <a:rPr lang="en-GB" dirty="0"/>
              <a:t> Reflect weekly on insights; apply concepts in roleplays or deliverables</a:t>
            </a:r>
            <a:br>
              <a:rPr lang="en-GB" dirty="0"/>
            </a:br>
            <a:r>
              <a:rPr lang="en-GB" b="1" dirty="0"/>
              <a:t>Readjust:</a:t>
            </a:r>
            <a:r>
              <a:rPr lang="en-GB" dirty="0"/>
              <a:t> If scheduling becomes inconsistent, switch to 2 × 2-hour focused blocks per week</a:t>
            </a:r>
          </a:p>
          <a:p>
            <a:pPr marL="0" lvl="0" indent="0" algn="just" rtl="0">
              <a:spcBef>
                <a:spcPts val="800"/>
              </a:spcBef>
              <a:spcAft>
                <a:spcPts val="800"/>
              </a:spcAft>
              <a:buNone/>
            </a:pPr>
            <a:endParaRPr dirty="0"/>
          </a:p>
        </p:txBody>
      </p:sp>
      <p:sp>
        <p:nvSpPr>
          <p:cNvPr id="144" name="Google Shape;144;p18">
            <a:extLst>
              <a:ext uri="{FF2B5EF4-FFF2-40B4-BE49-F238E27FC236}">
                <a16:creationId xmlns:a16="http://schemas.microsoft.com/office/drawing/2014/main" id="{1DF9F29B-AC73-36CA-8300-0F48574780C1}"/>
              </a:ext>
            </a:extLst>
          </p:cNvPr>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are my goals?</a:t>
            </a:r>
            <a:endParaRPr/>
          </a:p>
        </p:txBody>
      </p:sp>
      <p:sp>
        <p:nvSpPr>
          <p:cNvPr id="145" name="Google Shape;145;p18">
            <a:extLst>
              <a:ext uri="{FF2B5EF4-FFF2-40B4-BE49-F238E27FC236}">
                <a16:creationId xmlns:a16="http://schemas.microsoft.com/office/drawing/2014/main" id="{6DE70933-7818-8377-F283-F51EFAB93A22}"/>
              </a:ext>
            </a:extLst>
          </p:cNvPr>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146" name="Google Shape;146;p18">
            <a:extLst>
              <a:ext uri="{FF2B5EF4-FFF2-40B4-BE49-F238E27FC236}">
                <a16:creationId xmlns:a16="http://schemas.microsoft.com/office/drawing/2014/main" id="{5DFEFF37-6160-21B1-8BCF-D23DA4473FE2}"/>
              </a:ext>
            </a:extLst>
          </p:cNvPr>
          <p:cNvSpPr txBox="1">
            <a:spLocks noGrp="1"/>
          </p:cNvSpPr>
          <p:nvPr>
            <p:ph type="subTitle" idx="1"/>
          </p:nvPr>
        </p:nvSpPr>
        <p:spPr>
          <a:xfrm>
            <a:off x="3108960" y="667512"/>
            <a:ext cx="58521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I am taking responsibility for</a:t>
            </a:r>
            <a:r>
              <a:rPr lang="en" b="0" i="1" dirty="0"/>
              <a:t> (if multiple add in percentages)</a:t>
            </a:r>
            <a:endParaRPr b="0" i="1" dirty="0"/>
          </a:p>
        </p:txBody>
      </p:sp>
      <p:sp>
        <p:nvSpPr>
          <p:cNvPr id="147" name="Google Shape;147;p18">
            <a:extLst>
              <a:ext uri="{FF2B5EF4-FFF2-40B4-BE49-F238E27FC236}">
                <a16:creationId xmlns:a16="http://schemas.microsoft.com/office/drawing/2014/main" id="{AA2045F2-768D-576B-0926-7E91E684769C}"/>
              </a:ext>
            </a:extLst>
          </p:cNvPr>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graphicFrame>
        <p:nvGraphicFramePr>
          <p:cNvPr id="148" name="Google Shape;148;p18">
            <a:extLst>
              <a:ext uri="{FF2B5EF4-FFF2-40B4-BE49-F238E27FC236}">
                <a16:creationId xmlns:a16="http://schemas.microsoft.com/office/drawing/2014/main" id="{F74D1D79-0968-E8EC-F400-AC55F23194B1}"/>
              </a:ext>
            </a:extLst>
          </p:cNvPr>
          <p:cNvGraphicFramePr/>
          <p:nvPr/>
        </p:nvGraphicFramePr>
        <p:xfrm>
          <a:off x="182880" y="658368"/>
          <a:ext cx="2740000" cy="4297700"/>
        </p:xfrm>
        <a:graphic>
          <a:graphicData uri="http://schemas.openxmlformats.org/drawingml/2006/table">
            <a:tbl>
              <a:tblPr>
                <a:noFill/>
                <a:tableStyleId>{764D4AE7-FFBC-431D-9275-528F30A785D3}</a:tableStyleId>
              </a:tblPr>
              <a:tblGrid>
                <a:gridCol w="587150">
                  <a:extLst>
                    <a:ext uri="{9D8B030D-6E8A-4147-A177-3AD203B41FA5}">
                      <a16:colId xmlns:a16="http://schemas.microsoft.com/office/drawing/2014/main" val="20000"/>
                    </a:ext>
                  </a:extLst>
                </a:gridCol>
                <a:gridCol w="2152850">
                  <a:extLst>
                    <a:ext uri="{9D8B030D-6E8A-4147-A177-3AD203B41FA5}">
                      <a16:colId xmlns:a16="http://schemas.microsoft.com/office/drawing/2014/main" val="20001"/>
                    </a:ext>
                  </a:extLst>
                </a:gridCol>
              </a:tblGrid>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S</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C4125"/>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Specific:</a:t>
                      </a:r>
                      <a:r>
                        <a:rPr lang="en" sz="600">
                          <a:latin typeface="Roboto"/>
                          <a:ea typeface="Roboto"/>
                          <a:cs typeface="Roboto"/>
                          <a:sym typeface="Roboto"/>
                        </a:rPr>
                        <a:t> Be specific when determining your goal. The more specific the better. Putting a real figure to your goal helps make it measurable. When specific and measurable your subconscious mind cannot override your goals, they become achievable.</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M</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06666"/>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Measurable:</a:t>
                      </a:r>
                      <a:r>
                        <a:rPr lang="en" sz="600">
                          <a:latin typeface="Roboto"/>
                          <a:ea typeface="Roboto"/>
                          <a:cs typeface="Roboto"/>
                          <a:sym typeface="Roboto"/>
                        </a:rPr>
                        <a:t> This where you define a measurable and meaningful goal. It’s important to be able to track your progress. Without meaningful and measurable goals which you can track it’s easy to lose heart and focus.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A</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6B26B"/>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Achievable:</a:t>
                      </a:r>
                      <a:r>
                        <a:rPr lang="en" sz="600">
                          <a:latin typeface="Roboto"/>
                          <a:ea typeface="Roboto"/>
                          <a:cs typeface="Roboto"/>
                          <a:sym typeface="Roboto"/>
                        </a:rPr>
                        <a:t> Choosing realistic and short-term goals helps them be more achievable. Long-term goals can be larger and take more time to achieve. Planning smaller short-term goals as steps to larger long-term goals assists in achieving them.</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R</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D966"/>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Relevant:</a:t>
                      </a:r>
                      <a:r>
                        <a:rPr lang="en" sz="600">
                          <a:latin typeface="Roboto"/>
                          <a:ea typeface="Roboto"/>
                          <a:cs typeface="Roboto"/>
                          <a:sym typeface="Roboto"/>
                        </a:rPr>
                        <a:t> Each goal you set must be in line with your core values and in harmony with what YOU want out of life. Contradictions in values and goals leads to frustration and loss of motivation. Designing your goals with the expectation of your personal success.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T</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93C47D"/>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Time-Bound:</a:t>
                      </a:r>
                      <a:r>
                        <a:rPr lang="en" sz="600">
                          <a:latin typeface="Roboto"/>
                          <a:ea typeface="Roboto"/>
                          <a:cs typeface="Roboto"/>
                          <a:sym typeface="Roboto"/>
                        </a:rPr>
                        <a:t> Setting a time limit on achieving a goal makes it measurable. When a goal is measurable you can SEE your progress and support your motivation and commitment. Giving your goal a time limit assists you in holding yourself accountable to its completion.</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683725">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E</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76A5AF"/>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Evaluate:</a:t>
                      </a:r>
                      <a:r>
                        <a:rPr lang="en" sz="600">
                          <a:latin typeface="Roboto"/>
                          <a:ea typeface="Roboto"/>
                          <a:cs typeface="Roboto"/>
                          <a:sym typeface="Roboto"/>
                        </a:rPr>
                        <a:t> By evaluating your goals on a regular basis you will be much more likely to achieve them. It is easy to forget about long-term goals if they are not revisited from time to time. This also helps you assess if the goal you are working on remains in line with your core values and helps you measure your progress.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r h="683725">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R</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6D9EEB"/>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Readjust:</a:t>
                      </a:r>
                      <a:r>
                        <a:rPr lang="en" sz="600">
                          <a:latin typeface="Roboto"/>
                          <a:ea typeface="Roboto"/>
                          <a:cs typeface="Roboto"/>
                          <a:sym typeface="Roboto"/>
                        </a:rPr>
                        <a:t> Readjustments occur when goals are determined, through re-evaluation, to be misaligned with your values or long-term goals. This is especially helpful when you have been unable to achieve a goal in the time limits you set. This gives you the opportunity to modify your approach and increase your chances of success.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45147372"/>
      </p:ext>
    </p:extLst>
  </p:cSld>
  <p:clrMapOvr>
    <a:masterClrMapping/>
  </p:clrMapOvr>
</p:sld>
</file>

<file path=ppt/theme/theme1.xml><?xml version="1.0" encoding="utf-8"?>
<a:theme xmlns:a="http://schemas.openxmlformats.org/drawingml/2006/main" name="BUAS 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3C78D8"/>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E12F46851DF89498422FB40BC19B005" ma:contentTypeVersion="16" ma:contentTypeDescription="Create a new document." ma:contentTypeScope="" ma:versionID="4a94336a3a0c3317dfb61e320cb9323a">
  <xsd:schema xmlns:xsd="http://www.w3.org/2001/XMLSchema" xmlns:xs="http://www.w3.org/2001/XMLSchema" xmlns:p="http://schemas.microsoft.com/office/2006/metadata/properties" xmlns:ns3="493b2529-5793-4df3-af31-f67ebd481d19" xmlns:ns4="30eab5da-4870-42fd-8792-80f96131dd9b" targetNamespace="http://schemas.microsoft.com/office/2006/metadata/properties" ma:root="true" ma:fieldsID="00b4c09866ac1e8b5b5219b5e40e168f" ns3:_="" ns4:_="">
    <xsd:import namespace="493b2529-5793-4df3-af31-f67ebd481d19"/>
    <xsd:import namespace="30eab5da-4870-42fd-8792-80f96131dd9b"/>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ObjectDetectorVersions" minOccurs="0"/>
                <xsd:element ref="ns3:MediaServiceAutoTags" minOccurs="0"/>
                <xsd:element ref="ns3:MediaServiceLocation" minOccurs="0"/>
                <xsd:element ref="ns3:MediaServiceGenerationTime" minOccurs="0"/>
                <xsd:element ref="ns3:MediaServiceEventHashCode" minOccurs="0"/>
                <xsd:element ref="ns3:MediaLengthInSeconds" minOccurs="0"/>
                <xsd:element ref="ns3:_activity" minOccurs="0"/>
                <xsd:element ref="ns3:MediaServiceSystemTags" minOccurs="0"/>
                <xsd:element ref="ns4:SharedWithDetails" minOccurs="0"/>
                <xsd:element ref="ns4:SharingHintHash" minOccurs="0"/>
                <xsd:element ref="ns4:SharedWithUsers" minOccurs="0"/>
                <xsd:element ref="ns3:MediaServiceOCR"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3b2529-5793-4df3-af31-f67ebd481d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AutoTags" ma:index="12" nillable="true" ma:displayName="Tags" ma:internalName="MediaServiceAutoTags" ma:readOnly="true">
      <xsd:simpleType>
        <xsd:restriction base="dms:Text"/>
      </xsd:simpleType>
    </xsd:element>
    <xsd:element name="MediaServiceLocation" ma:index="13" nillable="true" ma:displayName="Location" ma:indexed="true"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_activity" ma:index="17" nillable="true" ma:displayName="_activity" ma:hidden="true" ma:internalName="_activity">
      <xsd:simpleType>
        <xsd:restriction base="dms:Note"/>
      </xsd:simpleType>
    </xsd:element>
    <xsd:element name="MediaServiceSystemTags" ma:index="18" nillable="true" ma:displayName="MediaServiceSystemTags" ma:hidden="true" ma:internalName="MediaServiceSystemTags" ma:readOnly="true">
      <xsd:simpleType>
        <xsd:restriction base="dms:Note"/>
      </xsd:simpleType>
    </xsd:element>
    <xsd:element name="MediaServiceOCR" ma:index="22" nillable="true" ma:displayName="Extracted Text" ma:internalName="MediaServiceOCR" ma:readOnly="true">
      <xsd:simpleType>
        <xsd:restriction base="dms:Note">
          <xsd:maxLength value="255"/>
        </xsd:restriction>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0eab5da-4870-42fd-8792-80f96131dd9b" elementFormDefault="qualified">
    <xsd:import namespace="http://schemas.microsoft.com/office/2006/documentManagement/types"/>
    <xsd:import namespace="http://schemas.microsoft.com/office/infopath/2007/PartnerControls"/>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30eab5da-4870-42fd-8792-80f96131dd9b">
      <UserInfo>
        <DisplayName/>
        <AccountId xsi:nil="true"/>
        <AccountType/>
      </UserInfo>
    </SharedWithUsers>
    <_activity xmlns="493b2529-5793-4df3-af31-f67ebd481d19"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B435F61-5BC4-43F3-A1E8-DADFD6C439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93b2529-5793-4df3-af31-f67ebd481d19"/>
    <ds:schemaRef ds:uri="30eab5da-4870-42fd-8792-80f96131dd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67B86F-F5BB-4BE6-9A37-0E19E53CB68B}">
  <ds:schemaRefs>
    <ds:schemaRef ds:uri="http://schemas.microsoft.com/office/2006/documentManagement/types"/>
    <ds:schemaRef ds:uri="http://schemas.microsoft.com/office/2006/metadata/properties"/>
    <ds:schemaRef ds:uri="30eab5da-4870-42fd-8792-80f96131dd9b"/>
    <ds:schemaRef ds:uri="http://purl.org/dc/dcmitype/"/>
    <ds:schemaRef ds:uri="http://purl.org/dc/elements/1.1/"/>
    <ds:schemaRef ds:uri="http://purl.org/dc/terms/"/>
    <ds:schemaRef ds:uri="http://schemas.openxmlformats.org/package/2006/metadata/core-properties"/>
    <ds:schemaRef ds:uri="http://schemas.microsoft.com/office/infopath/2007/PartnerControls"/>
    <ds:schemaRef ds:uri="493b2529-5793-4df3-af31-f67ebd481d19"/>
    <ds:schemaRef ds:uri="http://www.w3.org/XML/1998/namespace"/>
  </ds:schemaRefs>
</ds:datastoreItem>
</file>

<file path=customXml/itemProps3.xml><?xml version="1.0" encoding="utf-8"?>
<ds:datastoreItem xmlns:ds="http://schemas.openxmlformats.org/officeDocument/2006/customXml" ds:itemID="{98D9791E-52D0-4ABB-925A-4EAECF798D9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2440</TotalTime>
  <Words>16166</Words>
  <Application>Microsoft Office PowerPoint</Application>
  <PresentationFormat>Diavoorstelling (16:9)</PresentationFormat>
  <Paragraphs>2051</Paragraphs>
  <Slides>47</Slides>
  <Notes>47</Notes>
  <HiddenSlides>0</HiddenSlides>
  <MMClips>0</MMClips>
  <ScaleCrop>false</ScaleCrop>
  <HeadingPairs>
    <vt:vector size="6" baseType="variant">
      <vt:variant>
        <vt:lpstr>Gebruikte lettertypen</vt:lpstr>
      </vt:variant>
      <vt:variant>
        <vt:i4>6</vt:i4>
      </vt:variant>
      <vt:variant>
        <vt:lpstr>Thema</vt:lpstr>
      </vt:variant>
      <vt:variant>
        <vt:i4>1</vt:i4>
      </vt:variant>
      <vt:variant>
        <vt:lpstr>Diatitels</vt:lpstr>
      </vt:variant>
      <vt:variant>
        <vt:i4>47</vt:i4>
      </vt:variant>
    </vt:vector>
  </HeadingPairs>
  <TitlesOfParts>
    <vt:vector size="54" baseType="lpstr">
      <vt:lpstr>Helvetica Neue</vt:lpstr>
      <vt:lpstr>Roboto</vt:lpstr>
      <vt:lpstr>Arial</vt:lpstr>
      <vt:lpstr>Roboto Light</vt:lpstr>
      <vt:lpstr>Roboto Thin</vt:lpstr>
      <vt:lpstr>Proxima Nova</vt:lpstr>
      <vt:lpstr>BUAS Gameday</vt:lpstr>
      <vt:lpstr> Deployment and MLOps Creating Data-driven/ML applications  Jeremy van Gorp 232189 Group: 2024-25d-fai2-adsai-group-nlp11(CV8)</vt:lpstr>
      <vt:lpstr>How To Use This Template</vt:lpstr>
      <vt:lpstr>Learning Log Structure</vt:lpstr>
      <vt:lpstr>Section A</vt:lpstr>
      <vt:lpstr>Where am I starting?</vt:lpstr>
      <vt:lpstr>What is my plan?</vt:lpstr>
      <vt:lpstr>What are my goals?</vt:lpstr>
      <vt:lpstr>What are my goals?</vt:lpstr>
      <vt:lpstr>What are my goals?</vt:lpstr>
      <vt:lpstr>What are my goals?</vt:lpstr>
      <vt:lpstr>Section B</vt:lpstr>
      <vt:lpstr>Week 1 - Log</vt:lpstr>
      <vt:lpstr>Week 1 - Feedback</vt:lpstr>
      <vt:lpstr>Week 2 - Log</vt:lpstr>
      <vt:lpstr>Week 2 - Feedback</vt:lpstr>
      <vt:lpstr>Week 3 - Log</vt:lpstr>
      <vt:lpstr>Week 3 - Feedback</vt:lpstr>
      <vt:lpstr>Week 4 - Log</vt:lpstr>
      <vt:lpstr>Week 4 - Feedback</vt:lpstr>
      <vt:lpstr>Week 5 - Log</vt:lpstr>
      <vt:lpstr>Week 5 - Feedback</vt:lpstr>
      <vt:lpstr>Week 6 - Log</vt:lpstr>
      <vt:lpstr>Week 6 - Feedback</vt:lpstr>
      <vt:lpstr>Week 7 - Log</vt:lpstr>
      <vt:lpstr>Week 7 - Feedback</vt:lpstr>
      <vt:lpstr>Week 8 - Log</vt:lpstr>
      <vt:lpstr>Week 8 - Feedback</vt:lpstr>
      <vt:lpstr>Section C</vt:lpstr>
      <vt:lpstr>ILO 1</vt:lpstr>
      <vt:lpstr>ILO 1</vt:lpstr>
      <vt:lpstr>ILO 2</vt:lpstr>
      <vt:lpstr>ILO 2</vt:lpstr>
      <vt:lpstr>ILO 4</vt:lpstr>
      <vt:lpstr>ILO 4</vt:lpstr>
      <vt:lpstr>ILO 8</vt:lpstr>
      <vt:lpstr>ILO 8</vt:lpstr>
      <vt:lpstr>ILO 9</vt:lpstr>
      <vt:lpstr>ILO 9</vt:lpstr>
      <vt:lpstr>ILO 9</vt:lpstr>
      <vt:lpstr>ILO 9</vt:lpstr>
      <vt:lpstr>ILO 10</vt:lpstr>
      <vt:lpstr>ILO 10</vt:lpstr>
      <vt:lpstr>Medal Challenges</vt:lpstr>
      <vt:lpstr>1/1</vt:lpstr>
      <vt:lpstr>Section D</vt:lpstr>
      <vt:lpstr>What did I achieve this block?</vt:lpstr>
      <vt:lpstr>How well am I progressing?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«studentname» «studentid» «studentacademicproject»</dc:title>
  <dc:creator>Jeremy van Gorp</dc:creator>
  <cp:lastModifiedBy>Gorp, Jeremy van (232189)</cp:lastModifiedBy>
  <cp:revision>58</cp:revision>
  <dcterms:modified xsi:type="dcterms:W3CDTF">2025-06-26T23:04:01Z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0x0101009E12F46851DF89498422FB40BC19B005</vt:lpwstr>
  </property>
  <property fmtid="{D5CDD505-2E9C-101B-9397-08002B2CF9AE}" pid="3" name="MediaServiceImageTags">
    <vt:lpwstr/>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TriggerFlowInfo">
    <vt:lpwstr/>
  </property>
  <property fmtid="{D5CDD505-2E9C-101B-9397-08002B2CF9AE}" pid="9" name="xd_Signature">
    <vt:bool>false</vt:bool>
  </property>
</Properties>
</file>